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68" r:id="rId5"/>
    <p:sldId id="259" r:id="rId6"/>
    <p:sldId id="260" r:id="rId7"/>
    <p:sldId id="273" r:id="rId8"/>
    <p:sldId id="278" r:id="rId9"/>
    <p:sldId id="279" r:id="rId10"/>
    <p:sldId id="280" r:id="rId11"/>
    <p:sldId id="282" r:id="rId12"/>
    <p:sldId id="283" r:id="rId13"/>
    <p:sldId id="299" r:id="rId14"/>
    <p:sldId id="261" r:id="rId15"/>
    <p:sldId id="300" r:id="rId16"/>
    <p:sldId id="301" r:id="rId17"/>
    <p:sldId id="302" r:id="rId18"/>
    <p:sldId id="263" r:id="rId19"/>
    <p:sldId id="281" r:id="rId20"/>
    <p:sldId id="264" r:id="rId21"/>
    <p:sldId id="304" r:id="rId22"/>
    <p:sldId id="265" r:id="rId23"/>
    <p:sldId id="305" r:id="rId24"/>
    <p:sldId id="285" r:id="rId25"/>
    <p:sldId id="306" r:id="rId26"/>
    <p:sldId id="267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5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E4038A-69AF-4EDD-8C18-2715177CD804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30A621-B58C-4ED8-A73F-96F7CB7D46B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620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CCA03-99FC-42F3-B4FD-C12D8E79CDF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3B61E0C6-0858-44CA-ACD2-E13F4B25B886}" type="datetimeFigureOut">
              <a:rPr lang="ru-RU" smtClean="0"/>
              <a:pPr/>
              <a:t>16.10.2013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BA15EBC-537F-4868-AED9-E0907881A29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legal.yandex.ru/rules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egal.yandex.ru/confidential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Идентификация пользователей </a:t>
            </a:r>
            <a:r>
              <a:rPr lang="en-GB" sz="4000" b="1" dirty="0" smtClean="0"/>
              <a:t>   </a:t>
            </a:r>
            <a:r>
              <a:rPr lang="ru-RU" sz="4000" b="1" dirty="0" smtClean="0"/>
              <a:t>в </a:t>
            </a:r>
            <a:r>
              <a:rPr lang="ru-RU" sz="4000" b="1" dirty="0"/>
              <a:t>Сети как фактор безопасности в интернете: правовые проблемы</a:t>
            </a:r>
            <a:endParaRPr lang="ru-RU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5736" y="4005063"/>
            <a:ext cx="6408712" cy="1368153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pPr algn="r"/>
            <a:r>
              <a:rPr lang="ru-RU" sz="2400" dirty="0" smtClean="0"/>
              <a:t>ЯКУШЕВ Михаил Владимирович</a:t>
            </a:r>
          </a:p>
          <a:p>
            <a:pPr algn="r"/>
            <a:r>
              <a:rPr lang="ru-RU" sz="2400" dirty="0" smtClean="0"/>
              <a:t>1</a:t>
            </a:r>
            <a:r>
              <a:rPr lang="en-GB" sz="2400" dirty="0" smtClean="0"/>
              <a:t>7</a:t>
            </a:r>
            <a:r>
              <a:rPr lang="ru-RU" sz="2400" dirty="0" smtClean="0"/>
              <a:t> </a:t>
            </a:r>
            <a:r>
              <a:rPr lang="ru-RU" sz="2400" dirty="0" smtClean="0"/>
              <a:t>октября</a:t>
            </a:r>
            <a:r>
              <a:rPr lang="ru-RU" sz="2400" dirty="0" smtClean="0"/>
              <a:t>  2013 </a:t>
            </a:r>
            <a:r>
              <a:rPr lang="ru-RU" sz="2400" dirty="0" smtClean="0"/>
              <a:t>г.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938030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492896"/>
            <a:ext cx="8352927" cy="3816424"/>
          </a:xfrm>
        </p:spPr>
        <p:txBody>
          <a:bodyPr>
            <a:normAutofit fontScale="85000" lnSpcReduction="20000"/>
          </a:bodyPr>
          <a:lstStyle/>
          <a:p>
            <a:r>
              <a:rPr lang="ru-RU" sz="3100" dirty="0" smtClean="0"/>
              <a:t>Владение </a:t>
            </a:r>
            <a:r>
              <a:rPr lang="en-US" sz="3100" dirty="0" smtClean="0"/>
              <a:t>[</a:t>
            </a:r>
            <a:r>
              <a:rPr lang="ru-RU" sz="3100" dirty="0" smtClean="0"/>
              <a:t>недвижимым</a:t>
            </a:r>
            <a:r>
              <a:rPr lang="en-US" sz="3100" dirty="0" smtClean="0"/>
              <a:t>]</a:t>
            </a:r>
            <a:r>
              <a:rPr lang="ru-RU" sz="3100" dirty="0" smtClean="0"/>
              <a:t> </a:t>
            </a:r>
            <a:r>
              <a:rPr lang="ru-RU" sz="3100" b="1" dirty="0" smtClean="0"/>
              <a:t>имуществом, объектами повышенной опасности</a:t>
            </a:r>
          </a:p>
          <a:p>
            <a:pPr lvl="1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«безымянное» недвижимое имущество =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&gt;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бесхозное</a:t>
            </a:r>
          </a:p>
          <a:p>
            <a:r>
              <a:rPr lang="ru-RU" sz="3100" b="1" dirty="0" smtClean="0"/>
              <a:t>Привлечение к ответственности </a:t>
            </a:r>
            <a:r>
              <a:rPr lang="ru-RU" sz="3100" dirty="0" smtClean="0"/>
              <a:t>за совершение </a:t>
            </a:r>
            <a:r>
              <a:rPr lang="ru-RU" sz="3100" u="sng" dirty="0" smtClean="0"/>
              <a:t>противоправных деяний</a:t>
            </a:r>
          </a:p>
          <a:p>
            <a:pPr lvl="1"/>
            <a:r>
              <a:rPr lang="ru-RU" dirty="0" smtClean="0"/>
              <a:t>Для привлечения к </a:t>
            </a:r>
            <a:r>
              <a:rPr lang="ru-RU" b="1" dirty="0" smtClean="0"/>
              <a:t>ответственности обязательна идентификация личности</a:t>
            </a:r>
            <a:r>
              <a:rPr lang="ru-RU" dirty="0" smtClean="0"/>
              <a:t> (организации)</a:t>
            </a:r>
          </a:p>
          <a:p>
            <a:pPr lvl="1"/>
            <a:r>
              <a:rPr lang="ru-RU" dirty="0" smtClean="0"/>
              <a:t>Нельзя смешивать с возмещением ущерба от противоправных деяний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[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возможно страховое покрытие рисков от вреда, причинённых анонимным или неустановленным лицом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]</a:t>
            </a: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3100" dirty="0" smtClean="0"/>
              <a:t>Совершение иных юридически значимых действий,</a:t>
            </a:r>
            <a:r>
              <a:rPr lang="en-US" sz="3100" dirty="0" smtClean="0"/>
              <a:t>    </a:t>
            </a:r>
            <a:r>
              <a:rPr lang="ru-RU" sz="3100" dirty="0" smtClean="0"/>
              <a:t> в которых </a:t>
            </a:r>
            <a:r>
              <a:rPr lang="ru-RU" sz="3100" b="1" dirty="0" smtClean="0"/>
              <a:t>личность субъекта имеет значение</a:t>
            </a:r>
            <a:endParaRPr lang="ru-RU" sz="31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/>
              <a:t>Анонимность </a:t>
            </a:r>
            <a:r>
              <a:rPr lang="ru-RU" sz="3200" b="1" u="sng" dirty="0" smtClean="0"/>
              <a:t>запрещается</a:t>
            </a:r>
            <a:r>
              <a:rPr lang="ru-RU" sz="3200" dirty="0" smtClean="0"/>
              <a:t> (не допускается)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25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060848"/>
            <a:ext cx="8568952" cy="446449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IP</a:t>
            </a:r>
            <a:r>
              <a:rPr lang="ru-RU" dirty="0" smtClean="0"/>
              <a:t>-адреса</a:t>
            </a:r>
            <a:endParaRPr lang="en-US" dirty="0" smtClean="0"/>
          </a:p>
          <a:p>
            <a:pPr lvl="1"/>
            <a:r>
              <a:rPr lang="ru-RU" sz="1900" dirty="0" smtClean="0"/>
              <a:t>Адреса пользователей, направляющих поисковые запросы; порядок их хранения, использования, уничтожения</a:t>
            </a:r>
          </a:p>
          <a:p>
            <a:pPr lvl="1"/>
            <a:r>
              <a:rPr lang="ru-RU" sz="1900" dirty="0" smtClean="0">
                <a:solidFill>
                  <a:schemeClr val="accent6">
                    <a:lumMod val="75000"/>
                  </a:schemeClr>
                </a:solidFill>
              </a:rPr>
              <a:t>Является ли </a:t>
            </a:r>
            <a:r>
              <a:rPr lang="en-US" sz="1900" dirty="0" smtClean="0">
                <a:solidFill>
                  <a:schemeClr val="accent6">
                    <a:lumMod val="75000"/>
                  </a:schemeClr>
                </a:solidFill>
              </a:rPr>
              <a:t>IP-</a:t>
            </a:r>
            <a:r>
              <a:rPr lang="ru-RU" sz="1900" dirty="0" smtClean="0">
                <a:solidFill>
                  <a:schemeClr val="accent6">
                    <a:lumMod val="75000"/>
                  </a:schemeClr>
                </a:solidFill>
              </a:rPr>
              <a:t>адрес «персональными данными»?</a:t>
            </a:r>
          </a:p>
          <a:p>
            <a:r>
              <a:rPr lang="ru-RU" dirty="0" smtClean="0"/>
              <a:t>Сервис «</a:t>
            </a:r>
            <a:r>
              <a:rPr lang="en-US" dirty="0" smtClean="0"/>
              <a:t>WHOIS</a:t>
            </a:r>
            <a:r>
              <a:rPr lang="ru-RU" dirty="0" smtClean="0"/>
              <a:t>» и проблемы регистрации доменных имён</a:t>
            </a:r>
          </a:p>
          <a:p>
            <a:pPr lvl="1"/>
            <a:r>
              <a:rPr lang="ru-RU" sz="1900" dirty="0" smtClean="0"/>
              <a:t>Доменные зоны зарубежных стран и «общего пользования» </a:t>
            </a:r>
            <a:r>
              <a:rPr lang="en-US" sz="1900" dirty="0" smtClean="0"/>
              <a:t>(.com, .info </a:t>
            </a:r>
            <a:r>
              <a:rPr lang="ru-RU" sz="1900" dirty="0" smtClean="0"/>
              <a:t>и т.д.), новые доменные зоны (</a:t>
            </a:r>
            <a:r>
              <a:rPr lang="en-US" sz="1900" dirty="0" smtClean="0"/>
              <a:t>.</a:t>
            </a:r>
            <a:r>
              <a:rPr lang="en-US" sz="1900" dirty="0" err="1" smtClean="0"/>
              <a:t>google</a:t>
            </a:r>
            <a:r>
              <a:rPr lang="en-US" sz="1900" dirty="0" smtClean="0"/>
              <a:t>) </a:t>
            </a:r>
            <a:r>
              <a:rPr lang="ru-RU" sz="1900" dirty="0" smtClean="0"/>
              <a:t>и «интернационализированные» домены (</a:t>
            </a:r>
            <a:r>
              <a:rPr lang="en-US" sz="1900" dirty="0" smtClean="0"/>
              <a:t>.</a:t>
            </a:r>
            <a:r>
              <a:rPr lang="ru-RU" sz="1900" dirty="0" smtClean="0"/>
              <a:t>РФ) </a:t>
            </a:r>
          </a:p>
          <a:p>
            <a:r>
              <a:rPr lang="ru-RU" dirty="0" smtClean="0"/>
              <a:t>Анонимные (=псевдонимные) адреса электронной почты, включая бесплатные сервисы</a:t>
            </a:r>
          </a:p>
          <a:p>
            <a:r>
              <a:rPr lang="ru-RU" dirty="0" smtClean="0"/>
              <a:t>Использование средств криптозащиты информации; «анонимайзеров» и аналогичных программных средств</a:t>
            </a:r>
          </a:p>
          <a:p>
            <a:r>
              <a:rPr lang="ru-RU" dirty="0" smtClean="0"/>
              <a:t>СОРМ </a:t>
            </a:r>
            <a:r>
              <a:rPr lang="ru-RU" dirty="0" smtClean="0">
                <a:sym typeface="Wingdings" pitchFamily="2" charset="2"/>
              </a:rPr>
              <a:t>и эффективность мер, принимаемых операторами и правоохранительными органами</a:t>
            </a:r>
          </a:p>
          <a:p>
            <a:pPr lvl="1"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Анонимность в интернете	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673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640960" cy="3744416"/>
          </a:xfrm>
        </p:spPr>
        <p:txBody>
          <a:bodyPr>
            <a:noAutofit/>
          </a:bodyPr>
          <a:lstStyle/>
          <a:p>
            <a:r>
              <a:rPr lang="ru-RU" sz="1600" dirty="0" smtClean="0"/>
              <a:t>Принцип </a:t>
            </a:r>
            <a:r>
              <a:rPr lang="ru-RU" sz="1600" b="1" dirty="0" smtClean="0"/>
              <a:t>соразмерности ограничений </a:t>
            </a:r>
            <a:r>
              <a:rPr lang="ru-RU" sz="1600" dirty="0" smtClean="0"/>
              <a:t>прав, гарантированных основными правовыми актами</a:t>
            </a:r>
          </a:p>
          <a:p>
            <a:pPr lvl="1"/>
            <a:r>
              <a:rPr lang="ru-RU" sz="1200" dirty="0" smtClean="0"/>
              <a:t>Соблюдается для «офф-лайновых» видов коммуникаций (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почтовое отправление может быть послано анонимным отправителем; содержание отправление охраняется тайной переписки</a:t>
            </a:r>
            <a:r>
              <a:rPr lang="ru-RU" sz="1200" dirty="0" smtClean="0"/>
              <a:t>)</a:t>
            </a:r>
          </a:p>
          <a:p>
            <a:r>
              <a:rPr lang="ru-RU" sz="1600" dirty="0" smtClean="0"/>
              <a:t>Учёт государственной политики в области использования киберпространства </a:t>
            </a:r>
          </a:p>
          <a:p>
            <a:pPr lvl="1"/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</a:rPr>
              <a:t>(Если такая политика установлена </a:t>
            </a:r>
            <a:r>
              <a:rPr lang="ru-RU" sz="1200" dirty="0" smtClean="0">
                <a:solidFill>
                  <a:schemeClr val="accent6">
                    <a:lumMod val="75000"/>
                  </a:schemeClr>
                </a:solidFill>
                <a:sym typeface="Wingdings" pitchFamily="2" charset="2"/>
              </a:rPr>
              <a:t>)</a:t>
            </a:r>
            <a:endParaRPr lang="ru-RU" sz="12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600" dirty="0" smtClean="0"/>
              <a:t>Общий подход: </a:t>
            </a:r>
            <a:r>
              <a:rPr lang="ru-RU" sz="1600" b="1" dirty="0" smtClean="0"/>
              <a:t>то, что запрещено в «оф-лайне», должно быть запрещено и в «он-лайне»; чтобы запретить нечто в «он-лайне» (в отстутствие оф-лайновых ограничений), необходимы содержательные и правовые основания</a:t>
            </a:r>
          </a:p>
          <a:p>
            <a:pPr lvl="1"/>
            <a:r>
              <a:rPr lang="ru-RU" sz="1200" dirty="0" smtClean="0"/>
              <a:t>Право на анонимность =</a:t>
            </a:r>
            <a:r>
              <a:rPr lang="en-US" sz="1200" dirty="0" smtClean="0"/>
              <a:t>&gt;</a:t>
            </a:r>
            <a:r>
              <a:rPr lang="ru-RU" sz="1200" dirty="0" smtClean="0"/>
              <a:t> ст.8 Европейской конвенции о правах человека </a:t>
            </a:r>
            <a:r>
              <a:rPr lang="en-US" sz="1200" dirty="0" smtClean="0"/>
              <a:t>[</a:t>
            </a:r>
            <a:r>
              <a:rPr lang="ru-RU" sz="1200" dirty="0" smtClean="0"/>
              <a:t>неприкосновенность частной жизни</a:t>
            </a:r>
            <a:r>
              <a:rPr lang="en-US" sz="1200" dirty="0" smtClean="0"/>
              <a:t>]</a:t>
            </a:r>
            <a:endParaRPr lang="ru-RU" sz="1200" dirty="0" smtClean="0"/>
          </a:p>
          <a:p>
            <a:r>
              <a:rPr lang="ru-RU" sz="1600" b="1" dirty="0" smtClean="0"/>
              <a:t>Декларация </a:t>
            </a:r>
            <a:r>
              <a:rPr lang="ru-RU" sz="1600" b="1" dirty="0"/>
              <a:t>о свободе коммуникаций в </a:t>
            </a:r>
            <a:r>
              <a:rPr lang="ru-RU" sz="1600" b="1" dirty="0" smtClean="0"/>
              <a:t>Интернете </a:t>
            </a:r>
            <a:r>
              <a:rPr lang="ru-RU" sz="1600" dirty="0" smtClean="0"/>
              <a:t>(принята Комитетом </a:t>
            </a:r>
            <a:r>
              <a:rPr lang="ru-RU" sz="1600" dirty="0"/>
              <a:t>министров Совета Европы 28 мая 2003 г</a:t>
            </a:r>
            <a:r>
              <a:rPr lang="ru-RU" sz="1600" dirty="0" smtClean="0"/>
              <a:t>.) об обеспечении </a:t>
            </a:r>
            <a:r>
              <a:rPr lang="ru-RU" sz="1600" dirty="0"/>
              <a:t>анонимности:</a:t>
            </a:r>
          </a:p>
          <a:p>
            <a:pPr lvl="1"/>
            <a:r>
              <a:rPr lang="ru-RU" sz="1200" dirty="0"/>
              <a:t>«Принцип 7. Анонимность: с целью обеспечения свободы выражения и защиты от сетевой слежки государствам-членам Совета Европы следует уважать волю пользователя не раскрывать свою личность. Это требование не лишает их (</a:t>
            </a:r>
            <a:r>
              <a:rPr lang="ru-RU" sz="1200" dirty="0" smtClean="0"/>
              <a:t>государств-участниц</a:t>
            </a:r>
            <a:r>
              <a:rPr lang="ru-RU" sz="1200" dirty="0"/>
              <a:t>) принимать меры и сотрудничать в целях установления подлежащих ответственности лиц, совершивших уголовно наказуемые деяния, в соответствии с национальным законодательством, Конвенцией о защите прав человека и основных свобод и других международные соглашения в сфере юстиции и полиции».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Анонимность в интернете	(2)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5718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1" cy="4176464"/>
          </a:xfrm>
        </p:spPr>
        <p:txBody>
          <a:bodyPr>
            <a:normAutofit fontScale="32500" lnSpcReduction="20000"/>
          </a:bodyPr>
          <a:lstStyle/>
          <a:p>
            <a:r>
              <a:rPr lang="ru-RU" sz="6200" dirty="0" smtClean="0"/>
              <a:t>Возможность использования анонимности </a:t>
            </a:r>
            <a:r>
              <a:rPr lang="ru-RU" sz="6200" b="1" dirty="0" smtClean="0"/>
              <a:t>в антиобщественных целях</a:t>
            </a:r>
          </a:p>
          <a:p>
            <a:pPr lvl="1"/>
            <a:r>
              <a:rPr lang="ru-RU" sz="5000" b="1" dirty="0" smtClean="0"/>
              <a:t>Незаконное получение </a:t>
            </a:r>
            <a:r>
              <a:rPr lang="ru-RU" sz="5000" dirty="0" smtClean="0"/>
              <a:t>информации (объектов интеллектуальной собственности) анонимными пользователями</a:t>
            </a:r>
          </a:p>
          <a:p>
            <a:pPr lvl="1"/>
            <a:r>
              <a:rPr lang="ru-RU" sz="5000" b="1" dirty="0" smtClean="0"/>
              <a:t>Распространение незаконной информации </a:t>
            </a:r>
            <a:r>
              <a:rPr lang="ru-RU" sz="5000" dirty="0" smtClean="0"/>
              <a:t>(антиобщественного характера, не предназначенного для детской аудитории и т.п.), либо вредоносных программных средств</a:t>
            </a:r>
          </a:p>
          <a:p>
            <a:pPr lvl="1"/>
            <a:r>
              <a:rPr lang="ru-RU" sz="5000" b="1" dirty="0" smtClean="0"/>
              <a:t>Террористические цели </a:t>
            </a:r>
            <a:r>
              <a:rPr lang="ru-RU" sz="5000" dirty="0" smtClean="0"/>
              <a:t>(воздействие на общественное мнение, создание паники, распространение слухов и т.п.)	</a:t>
            </a:r>
          </a:p>
          <a:p>
            <a:r>
              <a:rPr lang="ru-RU" sz="6200" dirty="0" smtClean="0"/>
              <a:t>Возможность </a:t>
            </a:r>
            <a:r>
              <a:rPr lang="ru-RU" sz="6200" b="1" dirty="0" smtClean="0"/>
              <a:t>ограничения анонимности</a:t>
            </a:r>
          </a:p>
          <a:p>
            <a:pPr lvl="1"/>
            <a:r>
              <a:rPr lang="ru-RU" sz="5000" b="1" dirty="0" smtClean="0"/>
              <a:t>Прекращение нарушения прав третьих лиц </a:t>
            </a:r>
            <a:r>
              <a:rPr lang="ru-RU" sz="5000" dirty="0" smtClean="0"/>
              <a:t>(защищать необходимо не только права анонимных пользователей, но и в равной степени законные права третьих лиц)</a:t>
            </a:r>
          </a:p>
          <a:p>
            <a:pPr lvl="1"/>
            <a:r>
              <a:rPr lang="ru-RU" sz="5000" b="1" dirty="0" smtClean="0"/>
              <a:t>Освобождение от ответственности владельцев интернет-сервисов</a:t>
            </a:r>
            <a:r>
              <a:rPr lang="ru-RU" sz="5000" dirty="0" smtClean="0"/>
              <a:t>, допускающих их использование на анонимной основе</a:t>
            </a:r>
          </a:p>
          <a:p>
            <a:r>
              <a:rPr lang="ru-RU" sz="6200" b="1" dirty="0" smtClean="0">
                <a:solidFill>
                  <a:schemeClr val="accent6">
                    <a:lumMod val="75000"/>
                  </a:schemeClr>
                </a:solidFill>
              </a:rPr>
              <a:t>Пользователь интернета имеет право знать, какие права он имеет, какие обязанности он несёт, какие ограничения и при каких обстоятельствах могут возникнуть</a:t>
            </a:r>
          </a:p>
          <a:p>
            <a:pPr lvl="1"/>
            <a:r>
              <a:rPr lang="ru-RU" sz="5000" dirty="0" smtClean="0"/>
              <a:t>Оптимальные примеры: </a:t>
            </a:r>
            <a:r>
              <a:rPr lang="en-US" sz="4300" b="1" i="1" dirty="0" smtClean="0">
                <a:hlinkClick r:id="rId3"/>
              </a:rPr>
              <a:t>http</a:t>
            </a:r>
            <a:r>
              <a:rPr lang="en-US" sz="4300" b="1" i="1" dirty="0">
                <a:hlinkClick r:id="rId3"/>
              </a:rPr>
              <a:t>://</a:t>
            </a:r>
            <a:r>
              <a:rPr lang="en-US" sz="4300" b="1" i="1" dirty="0" smtClean="0">
                <a:hlinkClick r:id="rId3"/>
              </a:rPr>
              <a:t>legal.yandex.ru/rules</a:t>
            </a:r>
            <a:r>
              <a:rPr lang="ru-RU" sz="4300" b="1" i="1" dirty="0" smtClean="0">
                <a:hlinkClick r:id="rId3"/>
              </a:rPr>
              <a:t>, </a:t>
            </a:r>
            <a:r>
              <a:rPr lang="ru-RU" sz="4300" b="1" i="1" dirty="0" smtClean="0"/>
              <a:t> </a:t>
            </a:r>
            <a:r>
              <a:rPr lang="en-US" sz="4300" b="1" i="1" dirty="0">
                <a:hlinkClick r:id="rId4"/>
              </a:rPr>
              <a:t>http://</a:t>
            </a:r>
            <a:r>
              <a:rPr lang="en-US" sz="4300" b="1" i="1" dirty="0" smtClean="0">
                <a:hlinkClick r:id="rId4"/>
              </a:rPr>
              <a:t>legal.yandex.ru/confidential</a:t>
            </a:r>
            <a:r>
              <a:rPr lang="ru-RU" sz="4300" b="1" i="1" dirty="0" smtClean="0"/>
              <a:t>.</a:t>
            </a:r>
          </a:p>
          <a:p>
            <a:pPr lvl="1"/>
            <a:endParaRPr lang="ru-RU" sz="49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Анонимность в интернете	(3)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9685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348880"/>
            <a:ext cx="8640960" cy="3777283"/>
          </a:xfrm>
        </p:spPr>
        <p:txBody>
          <a:bodyPr>
            <a:normAutofit fontScale="85000" lnSpcReduction="10000"/>
          </a:bodyPr>
          <a:lstStyle/>
          <a:p>
            <a:r>
              <a:rPr lang="ru-RU" u="sng" dirty="0" smtClean="0"/>
              <a:t>Идентифицирующие документы</a:t>
            </a:r>
            <a:r>
              <a:rPr lang="ru-RU" dirty="0" smtClean="0"/>
              <a:t>: указаны в законодательстве (</a:t>
            </a:r>
            <a:r>
              <a:rPr lang="ru-RU" b="1" dirty="0" smtClean="0"/>
              <a:t>паспорт</a:t>
            </a:r>
            <a:r>
              <a:rPr lang="ru-RU" dirty="0" smtClean="0"/>
              <a:t> для граждан, </a:t>
            </a:r>
            <a:r>
              <a:rPr lang="ru-RU" b="1" dirty="0" smtClean="0"/>
              <a:t>выписка из ЕГРЮЛ </a:t>
            </a:r>
            <a:r>
              <a:rPr lang="ru-RU" dirty="0" smtClean="0"/>
              <a:t>+ набор </a:t>
            </a:r>
            <a:r>
              <a:rPr lang="ru-RU" b="1" i="1" dirty="0" smtClean="0"/>
              <a:t>применимых процедур </a:t>
            </a:r>
            <a:r>
              <a:rPr lang="ru-RU" dirty="0" smtClean="0"/>
              <a:t>для юридических лиц), </a:t>
            </a:r>
            <a:r>
              <a:rPr lang="ru-RU" b="1" i="1" dirty="0" smtClean="0"/>
              <a:t>иные</a:t>
            </a:r>
            <a:r>
              <a:rPr lang="ru-RU" dirty="0" smtClean="0"/>
              <a:t> способы «условной идентификации»  (характерные для ряда социальных сетей и сервисов)</a:t>
            </a:r>
            <a:endParaRPr lang="en-US" u="sng" dirty="0" smtClean="0"/>
          </a:p>
          <a:p>
            <a:r>
              <a:rPr lang="ru-RU" u="sng" dirty="0" smtClean="0"/>
              <a:t>Аутентификация</a:t>
            </a:r>
            <a:r>
              <a:rPr lang="ru-RU" dirty="0" smtClean="0"/>
              <a:t>:  </a:t>
            </a:r>
            <a:r>
              <a:rPr lang="ru-RU" b="1" i="1" dirty="0" smtClean="0"/>
              <a:t>логин + пароль, электронные сертификаты </a:t>
            </a:r>
            <a:r>
              <a:rPr lang="ru-RU" i="1" dirty="0" smtClean="0"/>
              <a:t>(«ЭЦП»)</a:t>
            </a:r>
            <a:r>
              <a:rPr lang="ru-RU" b="1" i="1" dirty="0" smtClean="0"/>
              <a:t>, аппаратно-программные средства </a:t>
            </a:r>
            <a:r>
              <a:rPr lang="ru-RU" i="1" dirty="0" smtClean="0"/>
              <a:t>(смарт-карточки доступа, </a:t>
            </a:r>
            <a:r>
              <a:rPr lang="en-US" i="1" dirty="0" smtClean="0"/>
              <a:t>USB-</a:t>
            </a:r>
            <a:r>
              <a:rPr lang="ru-RU" i="1" dirty="0" smtClean="0"/>
              <a:t>идентификаторы  </a:t>
            </a:r>
            <a:r>
              <a:rPr lang="en-US" i="1" dirty="0" smtClean="0"/>
              <a:t>[</a:t>
            </a:r>
            <a:r>
              <a:rPr lang="ru-RU" i="1" dirty="0" smtClean="0"/>
              <a:t>могут требовать наличия считывающих устройств</a:t>
            </a:r>
            <a:r>
              <a:rPr lang="en-US" i="1" dirty="0" smtClean="0"/>
              <a:t>]</a:t>
            </a:r>
            <a:r>
              <a:rPr lang="ru-RU" i="1" dirty="0" smtClean="0"/>
              <a:t>)</a:t>
            </a:r>
            <a:r>
              <a:rPr lang="ru-RU" b="1" i="1" dirty="0" smtClean="0"/>
              <a:t>, уникальные идентификаторы </a:t>
            </a:r>
            <a:r>
              <a:rPr lang="ru-RU" i="1" dirty="0" smtClean="0"/>
              <a:t>(банковские карты, номера социального страхования, пенсионные номера, ИНН)</a:t>
            </a:r>
            <a:r>
              <a:rPr lang="ru-RU" b="1" i="1" dirty="0" smtClean="0"/>
              <a:t>, биометрические способы </a:t>
            </a:r>
            <a:r>
              <a:rPr lang="ru-RU" i="1" dirty="0" smtClean="0"/>
              <a:t>(дактилоскопия, радужная оболочка глаз, фотография лица)</a:t>
            </a:r>
            <a:r>
              <a:rPr lang="ru-RU" b="1" i="1" dirty="0" smtClean="0"/>
              <a:t>, адрес </a:t>
            </a:r>
            <a:r>
              <a:rPr lang="en-US" b="1" i="1" dirty="0" smtClean="0"/>
              <a:t>[</a:t>
            </a:r>
            <a:r>
              <a:rPr lang="ru-RU" b="1" i="1" dirty="0" smtClean="0"/>
              <a:t>корпоративной</a:t>
            </a:r>
            <a:r>
              <a:rPr lang="en-US" b="1" i="1" dirty="0" smtClean="0"/>
              <a:t>]</a:t>
            </a:r>
            <a:r>
              <a:rPr lang="ru-RU" b="1" i="1" dirty="0" smtClean="0"/>
              <a:t> электронной почты </a:t>
            </a:r>
            <a:r>
              <a:rPr lang="ru-RU" i="1" dirty="0" smtClean="0"/>
              <a:t>(верифицируемый)</a:t>
            </a:r>
            <a:r>
              <a:rPr lang="ru-RU" b="1" i="1" dirty="0" smtClean="0"/>
              <a:t>, сетевые идентификаторы </a:t>
            </a:r>
            <a:r>
              <a:rPr lang="ru-RU" i="1" dirty="0" smtClean="0"/>
              <a:t>(телефонные номера, </a:t>
            </a:r>
            <a:r>
              <a:rPr lang="en-US" i="1" dirty="0" smtClean="0"/>
              <a:t>IP-</a:t>
            </a:r>
            <a:r>
              <a:rPr lang="ru-RU" i="1" dirty="0" smtClean="0"/>
              <a:t>адреса, имена доменов, учётные записи в социальных сетях и сервисах), </a:t>
            </a:r>
            <a:r>
              <a:rPr lang="ru-RU" b="1" i="1" dirty="0" smtClean="0"/>
              <a:t>(…)</a:t>
            </a:r>
          </a:p>
          <a:p>
            <a:endParaRPr lang="ru-RU" b="1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Способы идентификации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6428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420888"/>
            <a:ext cx="8352928" cy="3744416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 smtClean="0"/>
              <a:t>При каждом </a:t>
            </a:r>
            <a:r>
              <a:rPr lang="ru-RU" sz="2600" b="1" dirty="0" smtClean="0"/>
              <a:t>подключении к сети </a:t>
            </a:r>
            <a:r>
              <a:rPr lang="ru-RU" sz="2600" dirty="0" smtClean="0"/>
              <a:t>Интернет</a:t>
            </a:r>
          </a:p>
          <a:p>
            <a:pPr lvl="1"/>
            <a:r>
              <a:rPr lang="ru-RU" dirty="0" smtClean="0"/>
              <a:t>Пользователь указывает уникальный идентификатор (</a:t>
            </a:r>
            <a:r>
              <a:rPr lang="en-US" dirty="0" smtClean="0"/>
              <a:t>login)</a:t>
            </a:r>
            <a:r>
              <a:rPr lang="ru-RU" dirty="0"/>
              <a:t> </a:t>
            </a:r>
            <a:r>
              <a:rPr lang="ru-RU" dirty="0" smtClean="0"/>
              <a:t>и (или), чаще всего, может быть идентифицирован иными способами (</a:t>
            </a:r>
            <a:r>
              <a:rPr lang="en-US" dirty="0" smtClean="0"/>
              <a:t>IP-a</a:t>
            </a:r>
            <a:r>
              <a:rPr lang="ru-RU" dirty="0" err="1" smtClean="0"/>
              <a:t>дрес</a:t>
            </a:r>
            <a:r>
              <a:rPr lang="ru-RU" dirty="0" smtClean="0"/>
              <a:t>, телефонный номер коммутируемого соединения, абонентский номер договора с оператором доступа и т.д.)</a:t>
            </a:r>
          </a:p>
          <a:p>
            <a:r>
              <a:rPr lang="ru-RU" sz="2600" dirty="0" smtClean="0"/>
              <a:t>При каждом </a:t>
            </a:r>
            <a:r>
              <a:rPr lang="ru-RU" sz="2600" b="1" dirty="0" smtClean="0"/>
              <a:t>посещении ресурса в сети </a:t>
            </a:r>
            <a:r>
              <a:rPr lang="ru-RU" sz="2600" dirty="0" smtClean="0"/>
              <a:t>Интернет</a:t>
            </a:r>
          </a:p>
          <a:p>
            <a:pPr lvl="1"/>
            <a:r>
              <a:rPr lang="ru-RU" dirty="0" smtClean="0"/>
              <a:t>Может быть зафиксирована следующая информация (список не является исчерпывающим):</a:t>
            </a:r>
          </a:p>
          <a:p>
            <a:pPr lvl="2"/>
            <a:r>
              <a:rPr lang="ru-RU" sz="2300" dirty="0" smtClean="0"/>
              <a:t>Сетевой </a:t>
            </a:r>
            <a:r>
              <a:rPr lang="ru-RU" sz="2300" b="1" dirty="0" smtClean="0"/>
              <a:t>адрес просматриваемой </a:t>
            </a:r>
            <a:r>
              <a:rPr lang="ru-RU" sz="2300" dirty="0" smtClean="0"/>
              <a:t>страницы (</a:t>
            </a:r>
            <a:r>
              <a:rPr lang="en-US" sz="2300" dirty="0" smtClean="0"/>
              <a:t>URL)</a:t>
            </a:r>
            <a:endParaRPr lang="ru-RU" sz="2300" dirty="0" smtClean="0"/>
          </a:p>
          <a:p>
            <a:pPr lvl="2"/>
            <a:r>
              <a:rPr lang="ru-RU" sz="2300" dirty="0" smtClean="0"/>
              <a:t>Сетевой </a:t>
            </a:r>
            <a:r>
              <a:rPr lang="ru-RU" sz="2300" b="1" dirty="0" smtClean="0"/>
              <a:t>адрес ссылающейся </a:t>
            </a:r>
            <a:r>
              <a:rPr lang="ru-RU" sz="2300" dirty="0" smtClean="0"/>
              <a:t>страницы</a:t>
            </a:r>
          </a:p>
          <a:p>
            <a:pPr lvl="2"/>
            <a:r>
              <a:rPr lang="en-US" sz="2300" b="1" dirty="0" smtClean="0"/>
              <a:t>IP-a</a:t>
            </a:r>
            <a:r>
              <a:rPr lang="ru-RU" sz="2300" b="1" dirty="0" err="1" smtClean="0"/>
              <a:t>дрес</a:t>
            </a:r>
            <a:r>
              <a:rPr lang="ru-RU" sz="2300" b="1" dirty="0" smtClean="0"/>
              <a:t> пользователя </a:t>
            </a:r>
            <a:r>
              <a:rPr lang="ru-RU" sz="2300" dirty="0" smtClean="0"/>
              <a:t>(наименование провайдера и страна регистрации)</a:t>
            </a:r>
          </a:p>
          <a:p>
            <a:pPr lvl="2"/>
            <a:r>
              <a:rPr lang="ru-RU" sz="2300" dirty="0" smtClean="0"/>
              <a:t>Характеристики </a:t>
            </a:r>
            <a:r>
              <a:rPr lang="ru-RU" sz="2300" b="1" dirty="0" smtClean="0"/>
              <a:t>браузера</a:t>
            </a:r>
            <a:r>
              <a:rPr lang="ru-RU" sz="2300" dirty="0" smtClean="0"/>
              <a:t> (тип, язык, встроенные расширения, поддержка приложений) и прочие </a:t>
            </a:r>
            <a:r>
              <a:rPr lang="ru-RU" sz="2300" b="1" dirty="0" smtClean="0"/>
              <a:t>настройки компьютера </a:t>
            </a:r>
            <a:r>
              <a:rPr lang="ru-RU" sz="2300" dirty="0" smtClean="0"/>
              <a:t>(разрешение экрана, цвета)</a:t>
            </a:r>
          </a:p>
          <a:p>
            <a:pPr lvl="2"/>
            <a:r>
              <a:rPr lang="ru-RU" sz="2300" dirty="0" smtClean="0"/>
              <a:t>Данные </a:t>
            </a:r>
            <a:r>
              <a:rPr lang="ru-RU" sz="2300" b="1" dirty="0" smtClean="0"/>
              <a:t>прокси-сервера</a:t>
            </a:r>
          </a:p>
          <a:p>
            <a:pPr lvl="2"/>
            <a:r>
              <a:rPr lang="ru-RU" sz="2300" b="1" dirty="0" smtClean="0"/>
              <a:t>Поддержка </a:t>
            </a:r>
            <a:r>
              <a:rPr lang="en-US" sz="2300" b="1" dirty="0" smtClean="0"/>
              <a:t>cookie </a:t>
            </a:r>
            <a:r>
              <a:rPr lang="ru-RU" sz="2300" b="1" dirty="0" smtClean="0"/>
              <a:t>и </a:t>
            </a:r>
            <a:r>
              <a:rPr lang="en-US" sz="2300" b="1" dirty="0" smtClean="0"/>
              <a:t>Ja</a:t>
            </a:r>
            <a:r>
              <a:rPr lang="en-US" sz="2300" dirty="0" smtClean="0"/>
              <a:t>va</a:t>
            </a:r>
            <a:endParaRPr lang="ru-RU" sz="2300" dirty="0" smtClean="0"/>
          </a:p>
          <a:p>
            <a:pPr lvl="2"/>
            <a:r>
              <a:rPr lang="ru-RU" sz="2300" b="1" dirty="0" smtClean="0"/>
              <a:t>Часовой пояс</a:t>
            </a:r>
          </a:p>
          <a:p>
            <a:pPr lvl="2"/>
            <a:r>
              <a:rPr lang="ru-RU" sz="2300" dirty="0" smtClean="0"/>
              <a:t>(…)</a:t>
            </a:r>
            <a:endParaRPr lang="ru-RU" sz="2300" dirty="0"/>
          </a:p>
          <a:p>
            <a:pPr lvl="2"/>
            <a:endParaRPr lang="ru-RU" dirty="0" smtClean="0"/>
          </a:p>
          <a:p>
            <a:pPr marL="627063" lvl="2" indent="0">
              <a:buNone/>
            </a:pP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Автоматическое отслеживание активности пользователей Интернета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702446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2900" dirty="0" smtClean="0"/>
              <a:t>[</a:t>
            </a:r>
            <a:r>
              <a:rPr lang="ru-RU" sz="2900" dirty="0" smtClean="0"/>
              <a:t>некоторые социальные сети, регистрация доменных имён в России</a:t>
            </a:r>
            <a:r>
              <a:rPr lang="en-US" sz="2900" dirty="0" smtClean="0"/>
              <a:t>]</a:t>
            </a:r>
            <a:r>
              <a:rPr lang="ru-RU" sz="2900" dirty="0" smtClean="0"/>
              <a:t>: предоставление информации о себе заявителем + указание номера </a:t>
            </a:r>
            <a:r>
              <a:rPr lang="ru-RU" sz="2900" b="1" dirty="0" smtClean="0"/>
              <a:t>мобильного телефона </a:t>
            </a:r>
            <a:r>
              <a:rPr lang="ru-RU" sz="2900" dirty="0" smtClean="0"/>
              <a:t>для последующей авторизации, </a:t>
            </a:r>
            <a:r>
              <a:rPr lang="en-US" sz="2900" dirty="0" smtClean="0"/>
              <a:t>{</a:t>
            </a:r>
            <a:r>
              <a:rPr lang="ru-RU" sz="2900" dirty="0" smtClean="0"/>
              <a:t>возможны промежуточные варианты</a:t>
            </a:r>
            <a:r>
              <a:rPr lang="en-US" sz="2900" dirty="0" smtClean="0"/>
              <a:t>}</a:t>
            </a:r>
            <a:endParaRPr lang="ru-RU" sz="2900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Необходимость привязки только к номеру телефона данной страны</a:t>
            </a:r>
          </a:p>
          <a:p>
            <a:r>
              <a:rPr lang="en-US" sz="2900" dirty="0" smtClean="0"/>
              <a:t>[</a:t>
            </a:r>
            <a:r>
              <a:rPr lang="ru-RU" sz="2900" dirty="0" smtClean="0"/>
              <a:t>некоторые социальные сети и сервисов</a:t>
            </a:r>
            <a:r>
              <a:rPr lang="en-US" sz="2900" dirty="0" smtClean="0"/>
              <a:t>]</a:t>
            </a:r>
            <a:r>
              <a:rPr lang="ru-RU" sz="2900" dirty="0" smtClean="0"/>
              <a:t>: «подразумеваемая», «</a:t>
            </a:r>
            <a:r>
              <a:rPr lang="ru-RU" sz="2900" b="1" dirty="0" smtClean="0"/>
              <a:t>дружеская» аутентификация </a:t>
            </a:r>
            <a:r>
              <a:rPr lang="ru-RU" sz="2900" dirty="0" smtClean="0"/>
              <a:t>(признание «другом»), а также </a:t>
            </a:r>
            <a:r>
              <a:rPr lang="ru-RU" sz="2900" b="1" dirty="0" smtClean="0"/>
              <a:t>дополнительный верифицируемый</a:t>
            </a:r>
            <a:r>
              <a:rPr lang="ru-RU" sz="2900" dirty="0" smtClean="0"/>
              <a:t> статус для отдельных учётных записей</a:t>
            </a:r>
            <a:r>
              <a:rPr lang="en-US" sz="2900" dirty="0" smtClean="0"/>
              <a:t>; </a:t>
            </a:r>
            <a:r>
              <a:rPr lang="ru-RU" sz="2900" dirty="0" smtClean="0"/>
              <a:t>расширяющейся практика использования </a:t>
            </a:r>
            <a:r>
              <a:rPr lang="en-US" sz="2900" dirty="0" smtClean="0"/>
              <a:t>Open-ID</a:t>
            </a:r>
            <a:endParaRPr lang="ru-RU" sz="2900" dirty="0" smtClean="0"/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Не гарантируется абсолютная надёжность (оператора социальной сети как посредника)</a:t>
            </a:r>
          </a:p>
          <a:p>
            <a:r>
              <a:rPr lang="en-US" sz="2900" dirty="0" smtClean="0"/>
              <a:t>[</a:t>
            </a:r>
            <a:r>
              <a:rPr lang="ru-RU" sz="2900" dirty="0" smtClean="0"/>
              <a:t>отдельные сервисы</a:t>
            </a:r>
            <a:r>
              <a:rPr lang="en-US" sz="2900" dirty="0" smtClean="0"/>
              <a:t>]</a:t>
            </a:r>
            <a:r>
              <a:rPr lang="ru-RU" sz="2900" dirty="0" smtClean="0"/>
              <a:t>: предоставление </a:t>
            </a:r>
            <a:r>
              <a:rPr lang="ru-RU" sz="2900" b="1" dirty="0" smtClean="0"/>
              <a:t>сканированной копии </a:t>
            </a:r>
            <a:r>
              <a:rPr lang="ru-RU" sz="2900" dirty="0" smtClean="0"/>
              <a:t>идентифицирующих документов (паспортов)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Высока вероятность фальсификаций</a:t>
            </a:r>
          </a:p>
          <a:p>
            <a:pPr lvl="1"/>
            <a:r>
              <a:rPr lang="ru-RU" dirty="0" smtClean="0">
                <a:solidFill>
                  <a:srgbClr val="FF0000"/>
                </a:solidFill>
              </a:rPr>
              <a:t>Сложность работы с персональными данным по законодательству России</a:t>
            </a:r>
          </a:p>
          <a:p>
            <a:r>
              <a:rPr lang="en-US" sz="3300" dirty="0" smtClean="0">
                <a:solidFill>
                  <a:schemeClr val="accent5">
                    <a:lumMod val="75000"/>
                  </a:schemeClr>
                </a:solidFill>
              </a:rPr>
              <a:t>[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</a:rPr>
              <a:t>портал </a:t>
            </a:r>
            <a:r>
              <a:rPr lang="ru-RU" sz="3300" dirty="0" err="1" smtClean="0">
                <a:solidFill>
                  <a:schemeClr val="accent5">
                    <a:lumMod val="75000"/>
                  </a:schemeClr>
                </a:solidFill>
              </a:rPr>
              <a:t>госуслуг</a:t>
            </a:r>
            <a:r>
              <a:rPr lang="en-US" sz="3300" dirty="0" smtClean="0">
                <a:solidFill>
                  <a:schemeClr val="accent5">
                    <a:lumMod val="75000"/>
                  </a:schemeClr>
                </a:solidFill>
              </a:rPr>
              <a:t>]</a:t>
            </a:r>
            <a:r>
              <a:rPr lang="ru-RU" sz="3300" dirty="0" smtClean="0">
                <a:solidFill>
                  <a:schemeClr val="accent5">
                    <a:lumMod val="75000"/>
                  </a:schemeClr>
                </a:solidFill>
              </a:rPr>
              <a:t>: «вырожденный случай» с отправкой авторизующих уведомлений (паролей) обычной почтой</a:t>
            </a:r>
          </a:p>
          <a:p>
            <a:pPr lvl="1"/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Комбинированные методы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76232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972262"/>
              </p:ext>
            </p:extLst>
          </p:nvPr>
        </p:nvGraphicFramePr>
        <p:xfrm>
          <a:off x="251520" y="2276872"/>
          <a:ext cx="8712968" cy="4393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2248"/>
                <a:gridCol w="6480720"/>
              </a:tblGrid>
              <a:tr h="1008112">
                <a:tc>
                  <a:txBody>
                    <a:bodyPr/>
                    <a:lstStyle/>
                    <a:p>
                      <a:r>
                        <a:rPr lang="ru-RU" dirty="0" smtClean="0"/>
                        <a:t>Операторы доступа к сети</a:t>
                      </a:r>
                      <a:r>
                        <a:rPr lang="ru-RU" baseline="0" dirty="0" smtClean="0"/>
                        <a:t> Интернет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Обязательно</a:t>
                      </a:r>
                      <a:r>
                        <a:rPr lang="ru-RU" baseline="0" dirty="0" smtClean="0"/>
                        <a:t> наличие лицензии Министерства информационной промышленности КНР; менее 10 операторов имеют доступ к точкам трансграничного обмена трафиком</a:t>
                      </a:r>
                      <a:endParaRPr lang="ru-RU" dirty="0"/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Пользователи Интернета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Обязательность идентификации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(по паспорту) при заключении договора об оказании услуг доступа к Интернету, с предоставлением уникального идентификатора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Администраторы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доменных имён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Только юридические лица, имеющие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лицензию на право торговой деятельности на территории КНР (или зарегистрированные средства массовой информации)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  <a:tr h="100811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Операторы контента (распространители информации)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7030A0"/>
                          </a:solidFill>
                        </a:rPr>
                        <a:t>Только лица,</a:t>
                      </a:r>
                      <a:r>
                        <a:rPr lang="ru-RU" b="1" baseline="0" dirty="0" smtClean="0">
                          <a:solidFill>
                            <a:srgbClr val="7030A0"/>
                          </a:solidFill>
                        </a:rPr>
                        <a:t> являющиеся администраторами доменных имён либо имеющие договоры с операторами доступа. Размещение информации – по лицензии с правообладателем.</a:t>
                      </a:r>
                      <a:endParaRPr lang="ru-RU" b="1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Опыт Китая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708518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48880"/>
            <a:ext cx="8496944" cy="4392488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Основная задача: </a:t>
            </a:r>
            <a:r>
              <a:rPr lang="ru-RU" sz="2600" b="1" dirty="0" smtClean="0"/>
              <a:t>повышение надёжности идентификационных данных </a:t>
            </a:r>
            <a:r>
              <a:rPr lang="ru-RU" sz="2600" dirty="0" smtClean="0"/>
              <a:t>и степени </a:t>
            </a:r>
            <a:r>
              <a:rPr lang="ru-RU" sz="2600" b="1" dirty="0" smtClean="0"/>
              <a:t>защиты информации</a:t>
            </a:r>
            <a:r>
              <a:rPr lang="ru-RU" sz="2600" dirty="0" smtClean="0"/>
              <a:t>, позволяющей установить </a:t>
            </a:r>
            <a:r>
              <a:rPr lang="ru-RU" sz="2600" b="1" dirty="0" smtClean="0"/>
              <a:t>реальную личность пользователя</a:t>
            </a:r>
          </a:p>
          <a:p>
            <a:r>
              <a:rPr lang="ru-RU" sz="2600" dirty="0" smtClean="0"/>
              <a:t>Вследствие разнообразия видов и большого числа учётных записей (паролей, иных видов авторизации) предложено создание «</a:t>
            </a:r>
            <a:r>
              <a:rPr lang="ru-RU" sz="2600" b="1" dirty="0" smtClean="0"/>
              <a:t>Экосистемы идентификации</a:t>
            </a:r>
            <a:r>
              <a:rPr lang="ru-RU" sz="2600" dirty="0" smtClean="0"/>
              <a:t>» (</a:t>
            </a:r>
            <a:r>
              <a:rPr lang="en-US" sz="2600" dirty="0" smtClean="0"/>
              <a:t>Identity Ecosystem) </a:t>
            </a:r>
            <a:r>
              <a:rPr lang="ru-RU" sz="2600" dirty="0" smtClean="0"/>
              <a:t>с тремя уровнями (</a:t>
            </a:r>
            <a:r>
              <a:rPr lang="en-US" sz="2600" dirty="0" smtClean="0"/>
              <a:t>governance layer, management layer, execution layer)</a:t>
            </a:r>
          </a:p>
          <a:p>
            <a:pPr lvl="1"/>
            <a:r>
              <a:rPr lang="ru-RU" sz="1800" dirty="0" smtClean="0"/>
              <a:t>Добровольность участия</a:t>
            </a:r>
          </a:p>
          <a:p>
            <a:pPr lvl="1"/>
            <a:r>
              <a:rPr lang="ru-RU" sz="1800" dirty="0" smtClean="0"/>
              <a:t>Использование средств обеспечения безопасности данных</a:t>
            </a:r>
          </a:p>
          <a:p>
            <a:pPr lvl="1"/>
            <a:r>
              <a:rPr lang="ru-RU" sz="1800" dirty="0" smtClean="0"/>
              <a:t>Совместимость данных из различных систем</a:t>
            </a:r>
            <a:endParaRPr lang="en-US" sz="1800" dirty="0" smtClean="0"/>
          </a:p>
          <a:p>
            <a:pPr lvl="1"/>
            <a:r>
              <a:rPr lang="ru-RU" sz="1800" dirty="0" smtClean="0"/>
              <a:t>Экономичность, простота в использовании, доступность для желающих</a:t>
            </a:r>
            <a:endParaRPr lang="en-US" sz="1800" dirty="0" smtClean="0"/>
          </a:p>
          <a:p>
            <a:r>
              <a:rPr lang="ru-RU" sz="2600" dirty="0" smtClean="0"/>
              <a:t>Обеспечении возможности информационного обмена </a:t>
            </a:r>
            <a:r>
              <a:rPr lang="ru-RU" sz="2600" b="1" dirty="0" smtClean="0"/>
              <a:t>без полной идентификации</a:t>
            </a:r>
            <a:r>
              <a:rPr lang="ru-RU" sz="2600" dirty="0" smtClean="0"/>
              <a:t> участников</a:t>
            </a:r>
          </a:p>
          <a:p>
            <a:r>
              <a:rPr lang="ru-RU" sz="2600" b="1" dirty="0" smtClean="0"/>
              <a:t>Допустимость использования различных он-</a:t>
            </a:r>
            <a:r>
              <a:rPr lang="ru-RU" sz="2600" b="1" dirty="0" err="1" smtClean="0"/>
              <a:t>лайновых</a:t>
            </a:r>
            <a:r>
              <a:rPr lang="ru-RU" sz="2600" b="1" dirty="0" smtClean="0"/>
              <a:t> средств </a:t>
            </a:r>
            <a:r>
              <a:rPr lang="ru-RU" sz="2600" dirty="0" smtClean="0"/>
              <a:t>идентификации, корреляция с данными, накапливаемыми </a:t>
            </a:r>
            <a:r>
              <a:rPr lang="en-US" sz="2600" dirty="0" smtClean="0"/>
              <a:t>off-line</a:t>
            </a:r>
            <a:endParaRPr lang="ru-RU" sz="2600" dirty="0" smtClean="0"/>
          </a:p>
          <a:p>
            <a:r>
              <a:rPr lang="ru-RU" sz="2600" dirty="0" smtClean="0"/>
              <a:t>Использование персональных данных должно соответствовать </a:t>
            </a:r>
            <a:r>
              <a:rPr lang="en-US" sz="2600" b="1" dirty="0" smtClean="0"/>
              <a:t>Fair Information Practice Principles</a:t>
            </a:r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252728"/>
          </a:xfrm>
        </p:spPr>
        <p:txBody>
          <a:bodyPr>
            <a:noAutofit/>
          </a:bodyPr>
          <a:lstStyle/>
          <a:p>
            <a:r>
              <a:rPr lang="ru-RU" sz="3100" dirty="0" smtClean="0"/>
              <a:t>Инициативы США</a:t>
            </a:r>
            <a:r>
              <a:rPr lang="en-US" sz="3100" dirty="0" smtClean="0"/>
              <a:t>: </a:t>
            </a:r>
            <a:r>
              <a:rPr lang="ru-RU" sz="3100" dirty="0" smtClean="0"/>
              <a:t>Национальная стратегия идентификации в киберпространстве (2011 г.)</a:t>
            </a: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2659577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420888"/>
            <a:ext cx="8712968" cy="4248472"/>
          </a:xfrm>
        </p:spPr>
        <p:txBody>
          <a:bodyPr>
            <a:noAutofit/>
          </a:bodyPr>
          <a:lstStyle/>
          <a:p>
            <a:r>
              <a:rPr lang="ru-RU" sz="2000" u="sng" dirty="0" smtClean="0"/>
              <a:t>Конституция РФ </a:t>
            </a:r>
            <a:r>
              <a:rPr lang="ru-RU" sz="2000" dirty="0" smtClean="0"/>
              <a:t>закрепляет </a:t>
            </a:r>
            <a:r>
              <a:rPr lang="ru-RU" sz="2000" b="1" dirty="0" smtClean="0"/>
              <a:t>право на неприкосновенность частной жизни</a:t>
            </a:r>
          </a:p>
          <a:p>
            <a:pPr lvl="1"/>
            <a:r>
              <a:rPr lang="ru-RU" sz="1200" dirty="0" smtClean="0"/>
              <a:t>Каждый имеет право на неприкосновенность частной жизни, личную и семейную тайну, защиту своей чести и доброго имени (ст.23 ч.1)</a:t>
            </a:r>
          </a:p>
          <a:p>
            <a:pPr lvl="1"/>
            <a:r>
              <a:rPr lang="ru-RU" sz="1200" dirty="0" smtClean="0"/>
              <a:t> Сбор, хранение, использование и распространение информации о частной жизни лица без его согласия не допускаются (ст.24 ч.1)</a:t>
            </a:r>
          </a:p>
          <a:p>
            <a:r>
              <a:rPr lang="ru-RU" sz="2000" dirty="0" smtClean="0"/>
              <a:t>В отношении </a:t>
            </a:r>
            <a:r>
              <a:rPr lang="ru-RU" sz="2000" u="sng" dirty="0" smtClean="0"/>
              <a:t>персональных данных </a:t>
            </a:r>
            <a:r>
              <a:rPr lang="ru-RU" sz="2000" dirty="0" smtClean="0"/>
              <a:t>(например, пользователя интернета) должна обеспечиваться </a:t>
            </a:r>
            <a:r>
              <a:rPr lang="ru-RU" sz="2000" b="1" dirty="0" smtClean="0"/>
              <a:t>конфиденциальность информации</a:t>
            </a:r>
          </a:p>
          <a:p>
            <a:pPr lvl="1"/>
            <a:r>
              <a:rPr lang="ru-RU" sz="1200" dirty="0" smtClean="0"/>
              <a:t>Пользователь имеет право на анонимность, на невмешательство, на отсутствие контроля и надзора за его деятельностью (* см. ниже)</a:t>
            </a:r>
          </a:p>
          <a:p>
            <a:pPr lvl="1"/>
            <a:r>
              <a:rPr lang="ru-RU" sz="1200" dirty="0" smtClean="0"/>
              <a:t>Лицо, получившее доступ к информации, идентифицирующего анонимного пользователя, не вправе распространять её</a:t>
            </a:r>
          </a:p>
          <a:p>
            <a:r>
              <a:rPr lang="ru-RU" sz="2000" dirty="0" smtClean="0"/>
              <a:t>Право на неприкосновенность частной жизни подлежит осуществлению </a:t>
            </a:r>
            <a:r>
              <a:rPr lang="ru-RU" sz="2000" u="sng" dirty="0" smtClean="0"/>
              <a:t>с учётом признания</a:t>
            </a:r>
            <a:r>
              <a:rPr lang="en-US" sz="2000" dirty="0" smtClean="0"/>
              <a:t> </a:t>
            </a:r>
            <a:r>
              <a:rPr lang="ru-RU" sz="2000" b="1" dirty="0" smtClean="0"/>
              <a:t>прав и законных интересов третьих лиц</a:t>
            </a:r>
          </a:p>
          <a:p>
            <a:pPr lvl="1"/>
            <a:r>
              <a:rPr lang="ru-RU" sz="1200" dirty="0" smtClean="0"/>
              <a:t>(*) В ряде случаев федеральными закоными предусмотрены ограничения права на неприкосновенность частной жизни</a:t>
            </a:r>
          </a:p>
          <a:p>
            <a:endParaRPr lang="ru-RU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800" dirty="0" smtClean="0"/>
              <a:t>Неприкосновенность </a:t>
            </a:r>
            <a:r>
              <a:rPr lang="ru-RU" sz="3800" b="1" dirty="0" smtClean="0"/>
              <a:t>частной жизни</a:t>
            </a:r>
            <a:endParaRPr lang="ru-RU" sz="3800" b="1" dirty="0"/>
          </a:p>
        </p:txBody>
      </p:sp>
    </p:spTree>
    <p:extLst>
      <p:ext uri="{BB962C8B-B14F-4D97-AF65-F5344CB8AC3E}">
        <p14:creationId xmlns:p14="http://schemas.microsoft.com/office/powerpoint/2010/main" val="336313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2060848"/>
            <a:ext cx="8352928" cy="439248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Постановка проблемы</a:t>
            </a:r>
          </a:p>
          <a:p>
            <a:r>
              <a:rPr lang="ru-RU" sz="2800" b="1" dirty="0" smtClean="0"/>
              <a:t>Терминологические вопросы</a:t>
            </a:r>
          </a:p>
          <a:p>
            <a:r>
              <a:rPr lang="ru-RU" sz="2800" b="1" dirty="0" smtClean="0"/>
              <a:t>Анонимность в Интернете</a:t>
            </a:r>
          </a:p>
          <a:p>
            <a:r>
              <a:rPr lang="ru-RU" sz="2800" b="1" dirty="0" smtClean="0"/>
              <a:t>Способы идентификации</a:t>
            </a:r>
          </a:p>
          <a:p>
            <a:r>
              <a:rPr lang="ru-RU" sz="2800" b="1" dirty="0" smtClean="0"/>
              <a:t>Зарубежный опыт</a:t>
            </a:r>
          </a:p>
          <a:p>
            <a:r>
              <a:rPr lang="ru-RU" sz="2800" b="1" dirty="0" smtClean="0"/>
              <a:t>Ситуация в Российской Федерации </a:t>
            </a:r>
          </a:p>
          <a:p>
            <a:r>
              <a:rPr lang="ru-RU" sz="2800" b="1" dirty="0" smtClean="0"/>
              <a:t>Выводы </a:t>
            </a:r>
          </a:p>
          <a:p>
            <a:r>
              <a:rPr lang="ru-RU" sz="2800" b="1" dirty="0" smtClean="0"/>
              <a:t>Рекомендации</a:t>
            </a:r>
          </a:p>
          <a:p>
            <a:pPr marL="0" indent="0">
              <a:buNone/>
            </a:pPr>
            <a:endParaRPr lang="ru-RU" sz="28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8328"/>
            <a:ext cx="8219256" cy="1578504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Идентификация в Интернете: </a:t>
            </a:r>
            <a:r>
              <a:rPr lang="ru-RU" sz="3600" b="1" dirty="0" smtClean="0"/>
              <a:t>      фактор безопасности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90135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1" y="2348880"/>
            <a:ext cx="8712968" cy="4320480"/>
          </a:xfrm>
        </p:spPr>
        <p:txBody>
          <a:bodyPr>
            <a:normAutofit fontScale="77500" lnSpcReduction="20000"/>
          </a:bodyPr>
          <a:lstStyle/>
          <a:p>
            <a:r>
              <a:rPr lang="ru-RU" sz="2600" dirty="0" smtClean="0"/>
              <a:t>ФЗ «Об обеспечении доступа к информации о деятельности судов в Российской Федерации» (2008)</a:t>
            </a:r>
          </a:p>
          <a:p>
            <a:pPr lvl="1"/>
            <a:r>
              <a:rPr lang="ru-RU" sz="1700" dirty="0" smtClean="0"/>
              <a:t>При </a:t>
            </a:r>
            <a:r>
              <a:rPr lang="ru-RU" sz="1700" dirty="0"/>
              <a:t>размещении в сети "Интернет" текстов судебных актов, вынесенных судами общей </a:t>
            </a:r>
            <a:r>
              <a:rPr lang="ru-RU" sz="1700" dirty="0" smtClean="0"/>
              <a:t>юрисдикции (…), в </a:t>
            </a:r>
            <a:r>
              <a:rPr lang="ru-RU" sz="1700" dirty="0"/>
              <a:t>целях обеспечения безопасности участников судебного процесса из указанных актов исключаются персональные данные, кроме фамилий и инициалов истца, </a:t>
            </a:r>
            <a:r>
              <a:rPr lang="ru-RU" sz="1700" dirty="0" smtClean="0"/>
              <a:t>ответчика (…). </a:t>
            </a:r>
            <a:r>
              <a:rPr lang="ru-RU" sz="1700" b="1" dirty="0"/>
              <a:t>Вместо исключенных персональных данных используются инициалы, псевдонимы или другие обозначения, не позволяющие идентифицировать участников судебного процесса</a:t>
            </a:r>
            <a:r>
              <a:rPr lang="ru-RU" sz="1700" b="1" dirty="0" smtClean="0"/>
              <a:t>.</a:t>
            </a:r>
          </a:p>
          <a:p>
            <a:r>
              <a:rPr lang="ru-RU" sz="2600" dirty="0" smtClean="0"/>
              <a:t>ФЗ «Об электронной подписи» (2011)</a:t>
            </a:r>
          </a:p>
          <a:p>
            <a:pPr lvl="1"/>
            <a:r>
              <a:rPr lang="ru-RU" u="sng" dirty="0" smtClean="0"/>
              <a:t>Простая </a:t>
            </a:r>
            <a:r>
              <a:rPr lang="ru-RU" dirty="0" smtClean="0"/>
              <a:t>электронная подпись	</a:t>
            </a:r>
          </a:p>
          <a:p>
            <a:pPr lvl="2"/>
            <a:r>
              <a:rPr lang="ru-RU" dirty="0" smtClean="0"/>
              <a:t>Коды, пароли или иные средства, </a:t>
            </a:r>
            <a:r>
              <a:rPr lang="ru-RU" b="1" dirty="0" smtClean="0"/>
              <a:t>подтверждающие факт формирования подписи</a:t>
            </a:r>
          </a:p>
          <a:p>
            <a:pPr lvl="1"/>
            <a:r>
              <a:rPr lang="ru-RU" u="sng" dirty="0" smtClean="0"/>
              <a:t>Неквалифицированная</a:t>
            </a:r>
            <a:r>
              <a:rPr lang="ru-RU" dirty="0" smtClean="0"/>
              <a:t> электронная подпись</a:t>
            </a:r>
          </a:p>
          <a:p>
            <a:pPr lvl="2"/>
            <a:r>
              <a:rPr lang="ru-RU" dirty="0" smtClean="0"/>
              <a:t>Позволяет </a:t>
            </a:r>
            <a:r>
              <a:rPr lang="ru-RU" b="1" dirty="0" smtClean="0"/>
              <a:t>определить лицо, подписавшего электронный документ</a:t>
            </a:r>
          </a:p>
          <a:p>
            <a:pPr lvl="2"/>
            <a:r>
              <a:rPr lang="ru-RU" dirty="0" smtClean="0"/>
              <a:t>Позволяет </a:t>
            </a:r>
            <a:r>
              <a:rPr lang="ru-RU" b="1" dirty="0" smtClean="0"/>
              <a:t>обнаружить факт внесения изменений в электронный документ </a:t>
            </a:r>
            <a:r>
              <a:rPr lang="ru-RU" dirty="0" smtClean="0"/>
              <a:t>после подписания</a:t>
            </a:r>
          </a:p>
          <a:p>
            <a:pPr lvl="2"/>
            <a:r>
              <a:rPr lang="ru-RU" dirty="0" smtClean="0"/>
              <a:t>Получена в результате </a:t>
            </a:r>
            <a:r>
              <a:rPr lang="ru-RU" b="1" dirty="0" smtClean="0"/>
              <a:t>криптографического преобразования информации </a:t>
            </a:r>
            <a:r>
              <a:rPr lang="ru-RU" dirty="0" smtClean="0"/>
              <a:t>с использованием ключа электронной подписи</a:t>
            </a:r>
          </a:p>
          <a:p>
            <a:pPr lvl="1"/>
            <a:r>
              <a:rPr lang="ru-RU" u="sng" dirty="0" smtClean="0"/>
              <a:t>Квалифицированная</a:t>
            </a:r>
            <a:r>
              <a:rPr lang="ru-RU" dirty="0" smtClean="0"/>
              <a:t> электронная подпись</a:t>
            </a:r>
          </a:p>
          <a:p>
            <a:pPr lvl="2"/>
            <a:r>
              <a:rPr lang="ru-RU" dirty="0" smtClean="0"/>
              <a:t>Неквалифицированная электронная подпись + наличие </a:t>
            </a:r>
            <a:r>
              <a:rPr lang="ru-RU" b="1" dirty="0" smtClean="0"/>
              <a:t>квалифицированного сертификата </a:t>
            </a:r>
            <a:r>
              <a:rPr lang="ru-RU" dirty="0" smtClean="0"/>
              <a:t>+ использование </a:t>
            </a:r>
            <a:r>
              <a:rPr lang="ru-RU" b="1" dirty="0" smtClean="0"/>
              <a:t>аттестованных средств электронной подписи</a:t>
            </a:r>
          </a:p>
          <a:p>
            <a:pPr lvl="2"/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Ситуация в России: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42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348880"/>
            <a:ext cx="8568952" cy="4320480"/>
          </a:xfrm>
        </p:spPr>
        <p:txBody>
          <a:bodyPr>
            <a:normAutofit fontScale="47500" lnSpcReduction="20000"/>
          </a:bodyPr>
          <a:lstStyle/>
          <a:p>
            <a:r>
              <a:rPr lang="ru-RU" sz="3300" dirty="0"/>
              <a:t>Дополнительными факторами, усиливающими опасность </a:t>
            </a:r>
            <a:r>
              <a:rPr lang="ru-RU" sz="3300" dirty="0" smtClean="0"/>
              <a:t>(…) угроз </a:t>
            </a:r>
            <a:r>
              <a:rPr lang="en-US" sz="3300" dirty="0" smtClean="0"/>
              <a:t>{</a:t>
            </a:r>
            <a:r>
              <a:rPr lang="ru-RU" sz="3300" dirty="0" smtClean="0"/>
              <a:t>информационной безопасности</a:t>
            </a:r>
            <a:r>
              <a:rPr lang="en-US" sz="3300" dirty="0" smtClean="0"/>
              <a:t>}</a:t>
            </a:r>
            <a:r>
              <a:rPr lang="ru-RU" sz="3300" dirty="0" smtClean="0"/>
              <a:t>, </a:t>
            </a:r>
            <a:r>
              <a:rPr lang="ru-RU" sz="3300" dirty="0"/>
              <a:t>являются:</a:t>
            </a:r>
          </a:p>
          <a:p>
            <a:pPr lvl="1"/>
            <a:r>
              <a:rPr lang="ru-RU" b="1" dirty="0"/>
              <a:t>неопределенность в идентификации </a:t>
            </a:r>
            <a:r>
              <a:rPr lang="ru-RU" dirty="0"/>
              <a:t>источника враждебных действий, особенно с учетом возрастающей активности отдельных лиц, групп и </a:t>
            </a:r>
            <a:r>
              <a:rPr lang="ru-RU" dirty="0" smtClean="0"/>
              <a:t>организаций (…), </a:t>
            </a:r>
          </a:p>
          <a:p>
            <a:pPr lvl="1"/>
            <a:r>
              <a:rPr lang="ru-RU" b="1" dirty="0" smtClean="0"/>
              <a:t>различия </a:t>
            </a:r>
            <a:r>
              <a:rPr lang="ru-RU" b="1" dirty="0"/>
              <a:t>в национальных законодательствах </a:t>
            </a:r>
            <a:r>
              <a:rPr lang="ru-RU" dirty="0"/>
              <a:t>и практике формирования безопасной и быстро </a:t>
            </a:r>
            <a:r>
              <a:rPr lang="ru-RU" dirty="0" err="1"/>
              <a:t>восстанавливающейся</a:t>
            </a:r>
            <a:r>
              <a:rPr lang="ru-RU" dirty="0"/>
              <a:t> информационной инфраструктуры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sz="3300" dirty="0" smtClean="0"/>
              <a:t>{</a:t>
            </a:r>
            <a:r>
              <a:rPr lang="ru-RU" sz="3300" dirty="0" smtClean="0"/>
              <a:t>К</a:t>
            </a:r>
            <a:r>
              <a:rPr lang="en-US" sz="3300" dirty="0" smtClean="0"/>
              <a:t>}</a:t>
            </a:r>
            <a:r>
              <a:rPr lang="ru-RU" sz="3300" dirty="0" err="1" smtClean="0"/>
              <a:t>аждое</a:t>
            </a:r>
            <a:r>
              <a:rPr lang="ru-RU" sz="3300" dirty="0" smtClean="0"/>
              <a:t> </a:t>
            </a:r>
            <a:r>
              <a:rPr lang="ru-RU" sz="3300" dirty="0"/>
              <a:t>государство-участник </a:t>
            </a:r>
            <a:r>
              <a:rPr lang="ru-RU" sz="3300" b="1" dirty="0"/>
              <a:t>вправе устанавливать суверенные нормы</a:t>
            </a:r>
            <a:r>
              <a:rPr lang="ru-RU" sz="3300" dirty="0"/>
              <a:t> и управлять в соответствии с национальными законами своим информационным пространством. Суверенитет и законы распространяются на информационную </a:t>
            </a:r>
            <a:r>
              <a:rPr lang="ru-RU" sz="3300" b="1" i="1" dirty="0"/>
              <a:t>инфраструктуру, расположенную на территории </a:t>
            </a:r>
            <a:r>
              <a:rPr lang="ru-RU" sz="3300" dirty="0"/>
              <a:t>государства-участника или </a:t>
            </a:r>
            <a:r>
              <a:rPr lang="ru-RU" sz="3300" b="1" i="1" dirty="0"/>
              <a:t>иным образом </a:t>
            </a:r>
            <a:r>
              <a:rPr lang="ru-RU" sz="3300" dirty="0"/>
              <a:t>находящуюся под его юрисдикцией. Государства-участники </a:t>
            </a:r>
            <a:r>
              <a:rPr lang="ru-RU" sz="3300" b="1" i="1" dirty="0"/>
              <a:t>должны стремиться к гармонизации национальных законодательств</a:t>
            </a:r>
            <a:r>
              <a:rPr lang="ru-RU" sz="3300" dirty="0"/>
              <a:t>, различия в них не должны создавать барьеры на пути формирования надежной и безопасной информационной </a:t>
            </a:r>
            <a:r>
              <a:rPr lang="ru-RU" sz="3300" dirty="0" smtClean="0"/>
              <a:t>среды (…)</a:t>
            </a:r>
            <a:endParaRPr lang="ru-RU" sz="3300" dirty="0"/>
          </a:p>
          <a:p>
            <a:r>
              <a:rPr lang="en-US" sz="3300" dirty="0" smtClean="0"/>
              <a:t>{</a:t>
            </a:r>
            <a:r>
              <a:rPr lang="ru-RU" sz="3300" dirty="0" smtClean="0"/>
              <a:t>К</a:t>
            </a:r>
            <a:r>
              <a:rPr lang="en-US" sz="3300" dirty="0" smtClean="0"/>
              <a:t>}</a:t>
            </a:r>
            <a:r>
              <a:rPr lang="ru-RU" sz="3300" dirty="0" err="1" smtClean="0"/>
              <a:t>аждое</a:t>
            </a:r>
            <a:r>
              <a:rPr lang="ru-RU" sz="3300" dirty="0" smtClean="0"/>
              <a:t> </a:t>
            </a:r>
            <a:r>
              <a:rPr lang="ru-RU" sz="3300" dirty="0"/>
              <a:t>государство-участник должно придерживаться </a:t>
            </a:r>
            <a:r>
              <a:rPr lang="ru-RU" sz="3300" b="1" dirty="0"/>
              <a:t>принципа ответственности за собственное информационное пространство</a:t>
            </a:r>
            <a:r>
              <a:rPr lang="ru-RU" sz="3300" dirty="0"/>
              <a:t>, в том числе за его безопасность и за содержание размещаемой в нем </a:t>
            </a:r>
            <a:r>
              <a:rPr lang="ru-RU" sz="3300" dirty="0" smtClean="0"/>
              <a:t>информации (…)</a:t>
            </a:r>
          </a:p>
          <a:p>
            <a:r>
              <a:rPr lang="ru-RU" sz="3300" dirty="0"/>
              <a:t>В целях организации уголовного процесса государства-участники</a:t>
            </a:r>
            <a:r>
              <a:rPr lang="ru-RU" sz="3300" dirty="0" smtClean="0"/>
              <a:t>:</a:t>
            </a:r>
            <a:endParaRPr lang="ru-RU" sz="2500" dirty="0" smtClean="0"/>
          </a:p>
          <a:p>
            <a:pPr lvl="1"/>
            <a:r>
              <a:rPr lang="ru-RU" sz="2500" dirty="0" smtClean="0"/>
              <a:t>(…)</a:t>
            </a:r>
            <a:endParaRPr lang="ru-RU" sz="2500" dirty="0"/>
          </a:p>
          <a:p>
            <a:pPr lvl="1"/>
            <a:r>
              <a:rPr lang="ru-RU" sz="2500" dirty="0" smtClean="0"/>
              <a:t>принимают </a:t>
            </a:r>
            <a:r>
              <a:rPr lang="ru-RU" sz="2500" dirty="0"/>
              <a:t>законодательные и иные меры, необходимые для того, чтобы гарантировать оперативное предоставление компетентным органам государства-участника или лицу, назначенному этими органами, достаточного количества данных о потоках информации, </a:t>
            </a:r>
            <a:r>
              <a:rPr lang="ru-RU" sz="2500" b="1" dirty="0"/>
              <a:t>которые позволят идентифицировать поставщиков услуг и путь, которым передавалось конкретное сообщение в его информационном </a:t>
            </a:r>
            <a:r>
              <a:rPr lang="ru-RU" sz="2500" b="1" dirty="0" smtClean="0"/>
              <a:t>пространстве </a:t>
            </a:r>
            <a:r>
              <a:rPr lang="ru-RU" sz="2500" dirty="0" smtClean="0"/>
              <a:t>(…)</a:t>
            </a:r>
            <a:endParaRPr lang="ru-RU" sz="2500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500" dirty="0" smtClean="0"/>
              <a:t>Концепция Конвенции об обеспечении международной информационной безопасности (2011 г.)</a:t>
            </a:r>
            <a:endParaRPr lang="ru-RU" sz="2500" dirty="0"/>
          </a:p>
        </p:txBody>
      </p:sp>
    </p:spTree>
    <p:extLst>
      <p:ext uri="{BB962C8B-B14F-4D97-AF65-F5344CB8AC3E}">
        <p14:creationId xmlns:p14="http://schemas.microsoft.com/office/powerpoint/2010/main" val="24237403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675466"/>
            <a:ext cx="8640959" cy="3993893"/>
          </a:xfrm>
        </p:spPr>
        <p:txBody>
          <a:bodyPr>
            <a:normAutofit fontScale="92500" lnSpcReduction="20000"/>
          </a:bodyPr>
          <a:lstStyle/>
          <a:p>
            <a:r>
              <a:rPr lang="ru-RU" u="sng" dirty="0" smtClean="0"/>
              <a:t>Простых решений не просматривается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 smtClean="0"/>
          </a:p>
          <a:p>
            <a:r>
              <a:rPr lang="ru-RU" dirty="0" smtClean="0"/>
              <a:t>В силу разнообразия используемых в различных странах и в различных ситуациях мер идентификации (аутентификации, авторизации) в Интернете любые решения, принимаемые на локальном (</a:t>
            </a:r>
            <a:r>
              <a:rPr lang="ru-RU" dirty="0" err="1" smtClean="0"/>
              <a:t>страновом</a:t>
            </a:r>
            <a:r>
              <a:rPr lang="ru-RU" dirty="0" smtClean="0"/>
              <a:t>) уровне </a:t>
            </a:r>
            <a:r>
              <a:rPr lang="ru-RU" u="sng" dirty="0" smtClean="0"/>
              <a:t>могут быть эффективны только на территории данной страны</a:t>
            </a:r>
            <a:r>
              <a:rPr lang="ru-RU" dirty="0" smtClean="0"/>
              <a:t>, а попытки распространить такие решения на иные («несвойственные») сферы применения </a:t>
            </a:r>
            <a:r>
              <a:rPr lang="ru-RU" u="sng" dirty="0" smtClean="0"/>
              <a:t>чреваты конфликтами на межгосударственном уровне</a:t>
            </a:r>
          </a:p>
          <a:p>
            <a:pPr lvl="1"/>
            <a:r>
              <a:rPr lang="ru-RU" dirty="0" smtClean="0"/>
              <a:t>При этом такие решения могут быть и неэффективными</a:t>
            </a:r>
          </a:p>
          <a:p>
            <a:pPr lvl="1"/>
            <a:r>
              <a:rPr lang="ru-RU" dirty="0" smtClean="0"/>
              <a:t>Нарушение принципа технологической нейтральности способно привести к реальной «сегментации» Интернета и может отразиться на стабильности его развития в соответствующих «сегментах»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(1)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100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568952" cy="4176464"/>
          </a:xfrm>
        </p:spPr>
        <p:txBody>
          <a:bodyPr>
            <a:normAutofit fontScale="70000" lnSpcReduction="20000"/>
          </a:bodyPr>
          <a:lstStyle/>
          <a:p>
            <a:r>
              <a:rPr lang="ru-RU" sz="3100" dirty="0" smtClean="0"/>
              <a:t>Введение обязательных мер по «всеобщей идентификации» по «китайскому» (тем более – «северокорейскому») образцу может быть оправдано только при </a:t>
            </a:r>
            <a:r>
              <a:rPr lang="ru-RU" sz="3100" u="sng" dirty="0" smtClean="0"/>
              <a:t>обозначении цели, соразмерной объёму </a:t>
            </a:r>
            <a:r>
              <a:rPr lang="ru-RU" sz="3100" dirty="0" smtClean="0"/>
              <a:t>(и обременительности) </a:t>
            </a:r>
            <a:r>
              <a:rPr lang="ru-RU" sz="3100" u="sng" dirty="0" smtClean="0"/>
              <a:t>предлагаемых мер</a:t>
            </a:r>
            <a:r>
              <a:rPr lang="ru-RU" sz="3100" dirty="0" smtClean="0"/>
              <a:t>. Без комплексного подхода – в том числе в отношении ограничения доступа к информации, признаваемой «антиобщественной», - такие меры либо бесполезны, либо легко обходимы </a:t>
            </a:r>
          </a:p>
          <a:p>
            <a:endParaRPr lang="ru-RU" sz="3100" dirty="0"/>
          </a:p>
          <a:p>
            <a:r>
              <a:rPr lang="ru-RU" sz="3100" dirty="0"/>
              <a:t>Право на анонимность является </a:t>
            </a:r>
            <a:r>
              <a:rPr lang="ru-RU" sz="3100" u="sng" dirty="0"/>
              <a:t>составным элементом законного права на неприкосновенность частной жизни </a:t>
            </a:r>
            <a:r>
              <a:rPr lang="ru-RU" sz="3100" dirty="0"/>
              <a:t>и в этом качестве должно безусловно признаваться и уважаться</a:t>
            </a:r>
          </a:p>
          <a:p>
            <a:pPr lvl="1"/>
            <a:r>
              <a:rPr lang="ru-RU" dirty="0"/>
              <a:t>«Абсолютного» права на анонимность быть не должно, можно лишь говорить о степени «относительности» такого </a:t>
            </a:r>
            <a:r>
              <a:rPr lang="ru-RU" dirty="0" smtClean="0"/>
              <a:t>права (абсолютная анонимность = абсолютный криминал)</a:t>
            </a:r>
            <a:endParaRPr lang="ru-RU" dirty="0"/>
          </a:p>
          <a:p>
            <a:pPr lvl="1"/>
            <a:r>
              <a:rPr lang="ru-RU" dirty="0" smtClean="0"/>
              <a:t>Ограничения </a:t>
            </a:r>
            <a:r>
              <a:rPr lang="ru-RU" dirty="0"/>
              <a:t>права на анонимность должны быть соразмерными и установлены законом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(2)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78056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708920"/>
            <a:ext cx="8568951" cy="3744416"/>
          </a:xfrm>
        </p:spPr>
        <p:txBody>
          <a:bodyPr>
            <a:normAutofit fontScale="70000" lnSpcReduction="20000"/>
          </a:bodyPr>
          <a:lstStyle/>
          <a:p>
            <a:r>
              <a:rPr lang="ru-RU" sz="2900" u="sng" dirty="0"/>
              <a:t>Не могут и не должны ограничиваться в «он-</a:t>
            </a:r>
            <a:r>
              <a:rPr lang="ru-RU" sz="2900" u="sng" dirty="0" err="1"/>
              <a:t>лайне</a:t>
            </a:r>
            <a:r>
              <a:rPr lang="ru-RU" sz="2900" u="sng" dirty="0"/>
              <a:t>» права и свободы, гарантированные для «оф-</a:t>
            </a:r>
            <a:r>
              <a:rPr lang="ru-RU" sz="2900" u="sng" dirty="0" err="1"/>
              <a:t>лайна</a:t>
            </a:r>
            <a:r>
              <a:rPr lang="ru-RU" sz="2900" u="sng" dirty="0"/>
              <a:t>» </a:t>
            </a:r>
          </a:p>
          <a:p>
            <a:pPr lvl="1"/>
            <a:r>
              <a:rPr lang="ru-RU" sz="2700" dirty="0" smtClean="0"/>
              <a:t>Пользователь </a:t>
            </a:r>
            <a:r>
              <a:rPr lang="ru-RU" sz="2700" dirty="0"/>
              <a:t>интернета должен быть уведомлен о своих правах и обязанностях, в том числе о случаях и пределах ограничения его права на </a:t>
            </a:r>
            <a:r>
              <a:rPr lang="ru-RU" sz="2700" dirty="0" smtClean="0"/>
              <a:t>анонимность (такое уведомление – обязанность лица, оказывающего услугу в Интернете)</a:t>
            </a:r>
          </a:p>
          <a:p>
            <a:pPr lvl="1"/>
            <a:endParaRPr lang="ru-RU" sz="2700" dirty="0"/>
          </a:p>
          <a:p>
            <a:r>
              <a:rPr lang="ru-RU" sz="2900" dirty="0" smtClean="0"/>
              <a:t>Случаи и порядок идентификации пользователей, операторов Интернета и владельцев сетевых ресурсов </a:t>
            </a:r>
            <a:r>
              <a:rPr lang="ru-RU" sz="2900" u="sng" dirty="0" smtClean="0"/>
              <a:t>не должны принципиально  </a:t>
            </a:r>
            <a:r>
              <a:rPr lang="ru-RU" sz="2900" dirty="0" smtClean="0"/>
              <a:t>(в правовом смысле) отличаться от случаев и порядка идентификации лиц, не использующих Интернет</a:t>
            </a:r>
          </a:p>
          <a:p>
            <a:pPr lvl="1"/>
            <a:r>
              <a:rPr lang="ru-RU" sz="2700" dirty="0" smtClean="0"/>
              <a:t>В противном случае пользователи и операторы Интернета  явным  образом дискриминируются</a:t>
            </a:r>
          </a:p>
          <a:p>
            <a:pPr lvl="2"/>
            <a:r>
              <a:rPr lang="ru-RU" sz="2500" dirty="0" smtClean="0">
                <a:solidFill>
                  <a:schemeClr val="accent6">
                    <a:lumMod val="75000"/>
                  </a:schemeClr>
                </a:solidFill>
              </a:rPr>
              <a:t>Насильно телевизор их всё равно уже невозможно заставить смотреть</a:t>
            </a:r>
            <a:endParaRPr lang="ru-RU" sz="25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(3)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6841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7" y="2492896"/>
            <a:ext cx="8496944" cy="4104456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Случаи и способы идентификации (аутентификации, авторизации) в Интернете </a:t>
            </a:r>
            <a:r>
              <a:rPr lang="ru-RU" b="1" dirty="0" smtClean="0"/>
              <a:t>должны соответствовать характеру тех правовых отношений</a:t>
            </a:r>
            <a:r>
              <a:rPr lang="ru-RU" dirty="0" smtClean="0"/>
              <a:t>, в которых такая идентификация необходима и </a:t>
            </a:r>
            <a:r>
              <a:rPr lang="ru-RU" b="1" dirty="0" smtClean="0"/>
              <a:t>учитывать реальную практику </a:t>
            </a:r>
            <a:r>
              <a:rPr lang="ru-RU" dirty="0" smtClean="0"/>
              <a:t>российских и зарубежных интернет-компаний</a:t>
            </a:r>
          </a:p>
          <a:p>
            <a:pPr lvl="1"/>
            <a:r>
              <a:rPr lang="ru-RU" sz="1900" dirty="0" smtClean="0"/>
              <a:t>Допустима «неполная» идентификация, достаточная для определённых целей и не являющейся релевантной в других случаях</a:t>
            </a:r>
          </a:p>
          <a:p>
            <a:pPr lvl="1"/>
            <a:r>
              <a:rPr lang="ru-RU" sz="1900" dirty="0" smtClean="0"/>
              <a:t>Обязательно соблюдение требований законодательства о защите персональных данных</a:t>
            </a:r>
          </a:p>
          <a:p>
            <a:r>
              <a:rPr lang="ru-RU" dirty="0" smtClean="0"/>
              <a:t>С учётом </a:t>
            </a:r>
            <a:r>
              <a:rPr lang="ru-RU" dirty="0" err="1" smtClean="0"/>
              <a:t>трансграничности</a:t>
            </a:r>
            <a:r>
              <a:rPr lang="ru-RU" dirty="0" smtClean="0"/>
              <a:t> Интернета необходимы согласованные меры на международном уровне для </a:t>
            </a:r>
            <a:r>
              <a:rPr lang="ru-RU" b="1" dirty="0" smtClean="0"/>
              <a:t>взаимного признания национальных «систем» </a:t>
            </a:r>
            <a:r>
              <a:rPr lang="ru-RU" dirty="0" smtClean="0"/>
              <a:t>идентификации</a:t>
            </a:r>
          </a:p>
          <a:p>
            <a:pPr lvl="1"/>
            <a:r>
              <a:rPr lang="ru-RU" sz="1900" dirty="0" smtClean="0"/>
              <a:t>Предложения не должны носить конфронтационный характер и учитывать сложившиеся </a:t>
            </a:r>
            <a:r>
              <a:rPr lang="en-US" sz="1900" dirty="0" smtClean="0"/>
              <a:t>de  facto</a:t>
            </a:r>
            <a:r>
              <a:rPr lang="ru-RU" sz="1900" dirty="0" smtClean="0"/>
              <a:t> стандарты и процедуры</a:t>
            </a:r>
            <a:endParaRPr lang="ru-RU" sz="19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(4)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1524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sz="5400" dirty="0" smtClean="0"/>
              <a:t>Спасибо за внимание!</a:t>
            </a:r>
            <a:endParaRPr lang="ru-RU" sz="5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41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4032448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Интернет - </a:t>
            </a:r>
            <a:r>
              <a:rPr lang="ru-RU" b="1" i="1" dirty="0" smtClean="0"/>
              <a:t>значимый фактор социально-экономического развития </a:t>
            </a:r>
            <a:r>
              <a:rPr lang="ru-RU" dirty="0" smtClean="0"/>
              <a:t>(на национальном уровне) и вошедший в число важнейших глобальных приоритетов </a:t>
            </a:r>
            <a:r>
              <a:rPr lang="ru-RU" b="1" i="1" dirty="0" smtClean="0"/>
              <a:t>элемент системы международных отношений</a:t>
            </a:r>
          </a:p>
          <a:p>
            <a:r>
              <a:rPr lang="ru-RU" dirty="0" err="1" smtClean="0"/>
              <a:t>Идентифицируемость</a:t>
            </a:r>
            <a:r>
              <a:rPr lang="ru-RU" dirty="0" smtClean="0"/>
              <a:t> </a:t>
            </a:r>
            <a:r>
              <a:rPr lang="en-US" dirty="0" smtClean="0"/>
              <a:t>[</a:t>
            </a:r>
            <a:r>
              <a:rPr lang="ru-RU" dirty="0" smtClean="0"/>
              <a:t>юридическая</a:t>
            </a:r>
            <a:r>
              <a:rPr lang="en-US" dirty="0" smtClean="0"/>
              <a:t>]</a:t>
            </a:r>
            <a:r>
              <a:rPr lang="ru-RU" dirty="0" smtClean="0"/>
              <a:t> пользователей Сети, операторов Интернет-услуг и владельцев сетевых ресурсов </a:t>
            </a:r>
            <a:r>
              <a:rPr lang="ru-RU" b="1" i="1" dirty="0" smtClean="0"/>
              <a:t>не является отличительной особенностью построения, функционирования и развития Интернета</a:t>
            </a:r>
          </a:p>
          <a:p>
            <a:pPr lvl="1"/>
            <a:r>
              <a:rPr lang="ru-RU" dirty="0"/>
              <a:t>в</a:t>
            </a:r>
            <a:r>
              <a:rPr lang="ru-RU" dirty="0" smtClean="0"/>
              <a:t> силу присущих Интернету исторических причин и технических принципов </a:t>
            </a:r>
          </a:p>
          <a:p>
            <a:r>
              <a:rPr lang="ru-RU" dirty="0" smtClean="0"/>
              <a:t>Идентификация (аутентификация, верификация) пользователей Сети вызывается необходимостью </a:t>
            </a:r>
            <a:r>
              <a:rPr lang="ru-RU" b="1" i="1" dirty="0" smtClean="0"/>
              <a:t>обеспечения стабильности гражданско-правовых отношений и публичного порядка</a:t>
            </a:r>
          </a:p>
          <a:p>
            <a:r>
              <a:rPr lang="ru-RU" b="1" i="1" dirty="0" smtClean="0"/>
              <a:t>Отсутствует общепризнанное понимание</a:t>
            </a:r>
            <a:r>
              <a:rPr lang="ru-RU" dirty="0" smtClean="0"/>
              <a:t>, каким образом вопрос идентификации в Интернете может (должен) быть решён с учётом </a:t>
            </a:r>
            <a:r>
              <a:rPr lang="ru-RU" b="1" i="1" dirty="0" err="1" smtClean="0"/>
              <a:t>трансграничности</a:t>
            </a:r>
            <a:r>
              <a:rPr lang="ru-RU" dirty="0" smtClean="0"/>
              <a:t> Сети и допустимой в ней степени </a:t>
            </a:r>
            <a:r>
              <a:rPr lang="ru-RU" b="1" i="1" dirty="0" smtClean="0"/>
              <a:t>анонимности</a:t>
            </a:r>
          </a:p>
          <a:p>
            <a:pPr lvl="1"/>
            <a:r>
              <a:rPr lang="ru-RU" dirty="0" smtClean="0"/>
              <a:t>Стандартные процедуры идентификации существуют на международном уровне только для сервисов </a:t>
            </a:r>
            <a:r>
              <a:rPr lang="en-US" dirty="0" smtClean="0"/>
              <a:t>WHOIS </a:t>
            </a:r>
            <a:r>
              <a:rPr lang="ru-RU" dirty="0" smtClean="0"/>
              <a:t>в системе </a:t>
            </a:r>
            <a:r>
              <a:rPr lang="en-US" dirty="0" smtClean="0"/>
              <a:t>DNS</a:t>
            </a:r>
            <a:endParaRPr lang="ru-RU" dirty="0" smtClean="0"/>
          </a:p>
          <a:p>
            <a:pPr lvl="1"/>
            <a:r>
              <a:rPr lang="ru-RU" dirty="0" smtClean="0"/>
              <a:t>Практика законодательного регулирования в разных юрисдикциях различна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Идентификация в Интернете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463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420888"/>
            <a:ext cx="7992887" cy="4032448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Возможно</a:t>
            </a:r>
            <a:r>
              <a:rPr lang="ru-RU" dirty="0" smtClean="0"/>
              <a:t> ли создание </a:t>
            </a:r>
            <a:r>
              <a:rPr lang="ru-RU" b="1" dirty="0" smtClean="0"/>
              <a:t>универсальной</a:t>
            </a:r>
            <a:r>
              <a:rPr lang="ru-RU" dirty="0" smtClean="0"/>
              <a:t> системы идентификации пользователей Интернета, операторов Интернет-услуг и владельцев сетевых </a:t>
            </a:r>
            <a:r>
              <a:rPr lang="ru-RU" dirty="0" smtClean="0"/>
              <a:t>ресурсов в целях обеспечения максимальной безопасности Сети?</a:t>
            </a:r>
            <a:endParaRPr lang="ru-RU" dirty="0" smtClean="0"/>
          </a:p>
          <a:p>
            <a:r>
              <a:rPr lang="ru-RU" dirty="0" smtClean="0"/>
              <a:t>Если да, то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на каких принципах и с использованием каких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правовых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механизмов</a:t>
            </a:r>
            <a:r>
              <a:rPr lang="ru-RU" dirty="0" smtClean="0"/>
              <a:t>?</a:t>
            </a:r>
          </a:p>
          <a:p>
            <a:pPr lvl="1"/>
            <a:r>
              <a:rPr lang="ru-RU" dirty="0" smtClean="0"/>
              <a:t>Каковы цели такой идентификации? </a:t>
            </a:r>
            <a:endParaRPr lang="ru-RU" dirty="0"/>
          </a:p>
          <a:p>
            <a:pPr lvl="1"/>
            <a:r>
              <a:rPr lang="ru-RU" dirty="0" smtClean="0"/>
              <a:t>Не будет ли нарушений прав человека?</a:t>
            </a:r>
          </a:p>
          <a:p>
            <a:r>
              <a:rPr lang="ru-RU" dirty="0" smtClean="0"/>
              <a:t>Если нет, то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по каким причинам</a:t>
            </a:r>
            <a:r>
              <a:rPr lang="ru-RU" dirty="0" smtClean="0"/>
              <a:t>?</a:t>
            </a:r>
          </a:p>
          <a:p>
            <a:pPr lvl="1"/>
            <a:r>
              <a:rPr lang="ru-RU" dirty="0" smtClean="0"/>
              <a:t>Возможны ли «частные» (локальные, функциональные) системы идентификации?</a:t>
            </a:r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Идентификация в Интернете</a:t>
            </a:r>
            <a:br>
              <a:rPr lang="ru-RU" dirty="0" smtClean="0"/>
            </a:br>
            <a:r>
              <a:rPr lang="ru-RU" dirty="0" smtClean="0"/>
              <a:t>Ключевые вопросы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221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3" y="2420888"/>
            <a:ext cx="8280920" cy="4032447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 smtClean="0"/>
              <a:t>Идентификация (1) – установление тождественности неизвестного объекта известному на основании совпадения признаков; опознание</a:t>
            </a:r>
          </a:p>
          <a:p>
            <a:r>
              <a:rPr lang="ru-RU" sz="2900" b="1" u="sng" dirty="0" smtClean="0"/>
              <a:t>Идентификация </a:t>
            </a:r>
            <a:r>
              <a:rPr lang="ru-RU" sz="2900" dirty="0" smtClean="0"/>
              <a:t>(2) – присвоение объектам и субъектам </a:t>
            </a:r>
            <a:r>
              <a:rPr lang="en-US" sz="2900" dirty="0" smtClean="0"/>
              <a:t>[</a:t>
            </a:r>
            <a:r>
              <a:rPr lang="ru-RU" sz="2900" dirty="0" smtClean="0"/>
              <a:t>в информационных системах</a:t>
            </a:r>
            <a:r>
              <a:rPr lang="en-US" sz="2900" dirty="0" smtClean="0"/>
              <a:t>]</a:t>
            </a:r>
            <a:r>
              <a:rPr lang="ru-RU" sz="2900" dirty="0" smtClean="0"/>
              <a:t> определённых идентификаторов и (или) сравнение идентификатора с перечнем присвоенных идентификаторов</a:t>
            </a:r>
          </a:p>
          <a:p>
            <a:pPr lvl="1"/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«Называние лица себе информационной системе»</a:t>
            </a:r>
          </a:p>
          <a:p>
            <a:pPr marL="301943" lvl="1" indent="0">
              <a:buNone/>
            </a:pPr>
            <a:endParaRPr lang="ru-RU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900" b="1" u="sng" dirty="0" smtClean="0"/>
              <a:t>Аутентификация</a:t>
            </a:r>
            <a:r>
              <a:rPr lang="ru-RU" sz="2900" dirty="0" smtClean="0"/>
              <a:t> – проверка принадлежности субъекту предъявленного им идентификатора; проверка подлинности пользователя информационной системы</a:t>
            </a:r>
          </a:p>
          <a:p>
            <a:pPr lvl="1"/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Установление соответствия лица названному им идентификатору</a:t>
            </a:r>
          </a:p>
          <a:p>
            <a:pPr lvl="1"/>
            <a:endParaRPr lang="ru-RU" sz="29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900" b="1" u="sng" dirty="0" smtClean="0"/>
              <a:t>Авторизация</a:t>
            </a:r>
            <a:r>
              <a:rPr lang="ru-RU" sz="2900" dirty="0" smtClean="0"/>
              <a:t> – предоставление лицу прав на выполнение определённых действий (или подтверждение, проверка таких прав)</a:t>
            </a:r>
          </a:p>
          <a:p>
            <a:pPr lvl="1"/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Предоставление идентифицируемому лицу возможностей в соответствии с положенными ему правами или проверка наличия таких прав</a:t>
            </a:r>
            <a:endParaRPr lang="ru-RU" sz="2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Термины и определения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17020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Анонимный = «безымянный»</a:t>
            </a:r>
          </a:p>
          <a:p>
            <a:pPr lvl="2"/>
            <a:r>
              <a:rPr lang="ru-RU" sz="2600" dirty="0" smtClean="0">
                <a:solidFill>
                  <a:schemeClr val="accent6">
                    <a:lumMod val="75000"/>
                  </a:schemeClr>
                </a:solidFill>
              </a:rPr>
              <a:t>Анонимность =  право (свобода) человека</a:t>
            </a:r>
            <a:r>
              <a:rPr lang="ru-RU" sz="2600" dirty="0" smtClean="0"/>
              <a:t>?</a:t>
            </a:r>
          </a:p>
          <a:p>
            <a:r>
              <a:rPr lang="ru-RU" sz="2800" dirty="0" smtClean="0"/>
              <a:t>Правовые режимы анонимности:</a:t>
            </a:r>
          </a:p>
          <a:p>
            <a:pPr lvl="1"/>
            <a:r>
              <a:rPr lang="ru-RU" sz="2600" dirty="0" smtClean="0"/>
              <a:t>Анонимность </a:t>
            </a:r>
            <a:r>
              <a:rPr lang="ru-RU" sz="2600" b="1" dirty="0" smtClean="0"/>
              <a:t>разрешается (допускается) или подразумевается</a:t>
            </a:r>
          </a:p>
          <a:p>
            <a:pPr lvl="1"/>
            <a:r>
              <a:rPr lang="ru-RU" sz="2600" dirty="0" smtClean="0"/>
              <a:t>Анонимность </a:t>
            </a:r>
            <a:r>
              <a:rPr lang="ru-RU" sz="2600" b="1" dirty="0" smtClean="0"/>
              <a:t>предписывается</a:t>
            </a:r>
          </a:p>
          <a:p>
            <a:pPr lvl="1"/>
            <a:r>
              <a:rPr lang="ru-RU" sz="2600" dirty="0" smtClean="0"/>
              <a:t>Анонимность </a:t>
            </a:r>
            <a:r>
              <a:rPr lang="ru-RU" sz="2600" b="1" dirty="0" smtClean="0"/>
              <a:t>запрещается (не допускается)</a:t>
            </a:r>
          </a:p>
          <a:p>
            <a:pPr lvl="1"/>
            <a:endParaRPr lang="ru-R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800" b="1" dirty="0" smtClean="0"/>
              <a:t>Анонимность</a:t>
            </a:r>
            <a:r>
              <a:rPr lang="ru-RU" sz="3800" dirty="0" smtClean="0"/>
              <a:t> в теории и на практике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32749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72816"/>
            <a:ext cx="8219256" cy="482453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Анонимность «</a:t>
            </a:r>
            <a:r>
              <a:rPr lang="ru-RU" b="1" dirty="0" smtClean="0"/>
              <a:t>относительная</a:t>
            </a:r>
            <a:r>
              <a:rPr lang="ru-RU" dirty="0" smtClean="0"/>
              <a:t>»: реальное имя </a:t>
            </a:r>
            <a:r>
              <a:rPr lang="ru-RU" u="sng" dirty="0" smtClean="0"/>
              <a:t>известно одному контрагенту, но неизвестно остальным </a:t>
            </a:r>
          </a:p>
          <a:p>
            <a:pPr lvl="1"/>
            <a:r>
              <a:rPr lang="ru-RU" sz="1800" dirty="0" smtClean="0"/>
              <a:t>Анонимные банковские счета (?) и прочие профессиональные тайны (медицинская, аудиторская и т.п.)</a:t>
            </a:r>
            <a:endParaRPr lang="en-US" sz="1800" dirty="0" smtClean="0"/>
          </a:p>
          <a:p>
            <a:pPr lvl="1"/>
            <a:r>
              <a:rPr lang="ru-RU" sz="1800" dirty="0" smtClean="0"/>
              <a:t>Телефонная связь (абонентские номера) и т.п.</a:t>
            </a:r>
          </a:p>
          <a:p>
            <a:r>
              <a:rPr lang="ru-RU" dirty="0" smtClean="0"/>
              <a:t>Анонимность «</a:t>
            </a:r>
            <a:r>
              <a:rPr lang="ru-RU" b="1" dirty="0" smtClean="0"/>
              <a:t>абсолютная</a:t>
            </a:r>
            <a:r>
              <a:rPr lang="ru-RU" dirty="0" smtClean="0"/>
              <a:t>»: реальное </a:t>
            </a:r>
            <a:r>
              <a:rPr lang="ru-RU" u="sng" dirty="0" smtClean="0"/>
              <a:t>имя неизвестно никому </a:t>
            </a:r>
            <a:r>
              <a:rPr lang="ru-RU" dirty="0" smtClean="0"/>
              <a:t>(в общем случае)</a:t>
            </a:r>
          </a:p>
          <a:p>
            <a:pPr lvl="1"/>
            <a:r>
              <a:rPr lang="ru-RU" sz="1600" dirty="0" smtClean="0"/>
              <a:t>Пользователи таксофонных аппаратов, интернет-кафе,  интерактивное общение в Интернете </a:t>
            </a:r>
            <a:r>
              <a:rPr lang="en-US" sz="1600" dirty="0" smtClean="0"/>
              <a:t>[</a:t>
            </a:r>
            <a:r>
              <a:rPr lang="ru-RU" sz="1600" dirty="0" smtClean="0"/>
              <a:t>использование веб-сервисов, не требующих регистрации</a:t>
            </a:r>
            <a:r>
              <a:rPr lang="en-US" sz="1600" dirty="0" smtClean="0"/>
              <a:t>]</a:t>
            </a:r>
            <a:endParaRPr lang="ru-RU" sz="1600" dirty="0" smtClean="0"/>
          </a:p>
          <a:p>
            <a:pPr lvl="1"/>
            <a:r>
              <a:rPr lang="ru-RU" sz="1600" dirty="0" smtClean="0"/>
              <a:t>Повседневное («оффлайновое») общение, не порождающее юридических прав и обязанностей</a:t>
            </a:r>
          </a:p>
          <a:p>
            <a:r>
              <a:rPr lang="ru-RU" dirty="0" smtClean="0"/>
              <a:t>Анонимность «</a:t>
            </a:r>
            <a:r>
              <a:rPr lang="ru-RU" b="1" dirty="0" smtClean="0"/>
              <a:t>пассивная</a:t>
            </a:r>
            <a:r>
              <a:rPr lang="ru-RU" dirty="0" smtClean="0"/>
              <a:t>» и «</a:t>
            </a:r>
            <a:r>
              <a:rPr lang="ru-RU" b="1" dirty="0" smtClean="0"/>
              <a:t>активная</a:t>
            </a:r>
            <a:r>
              <a:rPr lang="ru-RU" dirty="0" smtClean="0"/>
              <a:t>»</a:t>
            </a:r>
          </a:p>
          <a:p>
            <a:pPr lvl="1"/>
            <a:r>
              <a:rPr lang="ru-RU" dirty="0" smtClean="0"/>
              <a:t>Аноним </a:t>
            </a:r>
            <a:r>
              <a:rPr lang="ru-RU" u="sng" dirty="0" smtClean="0"/>
              <a:t>не сообщает</a:t>
            </a:r>
            <a:r>
              <a:rPr lang="ru-RU" dirty="0" smtClean="0"/>
              <a:t> своего имени </a:t>
            </a:r>
            <a:r>
              <a:rPr lang="en-US" dirty="0" smtClean="0"/>
              <a:t>[</a:t>
            </a:r>
            <a:r>
              <a:rPr lang="ru-RU" dirty="0" smtClean="0"/>
              <a:t>«</a:t>
            </a:r>
            <a:r>
              <a:rPr lang="ru-RU" b="1" i="1" dirty="0" smtClean="0"/>
              <a:t>пока не спрашивают</a:t>
            </a:r>
            <a:r>
              <a:rPr lang="ru-RU" dirty="0" smtClean="0"/>
              <a:t>»</a:t>
            </a:r>
            <a:r>
              <a:rPr lang="en-US" dirty="0" smtClean="0"/>
              <a:t>]</a:t>
            </a:r>
          </a:p>
          <a:p>
            <a:pPr lvl="1">
              <a:buNone/>
            </a:pPr>
            <a:r>
              <a:rPr lang="en-US" b="1" dirty="0" smtClean="0"/>
              <a:t>   </a:t>
            </a:r>
            <a:r>
              <a:rPr lang="ru-RU" sz="1700" b="1" dirty="0" smtClean="0">
                <a:solidFill>
                  <a:schemeClr val="accent6">
                    <a:lumMod val="75000"/>
                  </a:schemeClr>
                </a:solidFill>
              </a:rPr>
              <a:t>ИЛИ</a:t>
            </a:r>
          </a:p>
          <a:p>
            <a:pPr lvl="1"/>
            <a:r>
              <a:rPr lang="ru-RU" dirty="0" smtClean="0"/>
              <a:t>Аноним </a:t>
            </a:r>
            <a:r>
              <a:rPr lang="ru-RU" u="sng" dirty="0" smtClean="0"/>
              <a:t>скрывает</a:t>
            </a:r>
            <a:r>
              <a:rPr lang="ru-RU" dirty="0" smtClean="0"/>
              <a:t> своё имя </a:t>
            </a:r>
            <a:r>
              <a:rPr lang="en-US" dirty="0" smtClean="0"/>
              <a:t>[</a:t>
            </a:r>
            <a:r>
              <a:rPr lang="ru-RU" b="1" i="1" dirty="0" smtClean="0"/>
              <a:t>даже в случае прямого запроса</a:t>
            </a:r>
            <a:r>
              <a:rPr lang="en-US" dirty="0" smtClean="0"/>
              <a:t>]</a:t>
            </a:r>
            <a:endParaRPr lang="ru-RU" dirty="0" smtClean="0"/>
          </a:p>
          <a:p>
            <a:pPr lvl="1"/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Анонимность относительная и абсолютная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2248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72816"/>
            <a:ext cx="8391876" cy="4824536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Большинство </a:t>
            </a:r>
            <a:r>
              <a:rPr lang="ru-RU" b="1" dirty="0" smtClean="0"/>
              <a:t>бытовых, повседневных ситуаций</a:t>
            </a:r>
          </a:p>
          <a:p>
            <a:pPr lvl="1"/>
            <a:r>
              <a:rPr lang="ru-RU" dirty="0" smtClean="0"/>
              <a:t>Устные сделки; «повседневные» договоры: транспортной перевозки, купли-продажи и т.п.</a:t>
            </a:r>
          </a:p>
          <a:p>
            <a:r>
              <a:rPr lang="ru-RU" b="1" dirty="0" smtClean="0"/>
              <a:t>Интеллектуальная собственность</a:t>
            </a:r>
          </a:p>
          <a:p>
            <a:pPr lvl="1"/>
            <a:r>
              <a:rPr lang="ru-RU" dirty="0" smtClean="0"/>
              <a:t>Право авторства </a:t>
            </a:r>
            <a:r>
              <a:rPr lang="en-US" dirty="0" smtClean="0"/>
              <a:t>-&gt;</a:t>
            </a:r>
            <a:r>
              <a:rPr lang="ru-RU" dirty="0" smtClean="0"/>
              <a:t> </a:t>
            </a:r>
            <a:r>
              <a:rPr lang="ru-RU" b="1" dirty="0" smtClean="0"/>
              <a:t>право на анонимную публикацию</a:t>
            </a:r>
          </a:p>
          <a:p>
            <a:pPr lvl="2"/>
            <a:r>
              <a:rPr lang="ru-RU" sz="1900" dirty="0" smtClean="0">
                <a:solidFill>
                  <a:schemeClr val="accent6">
                    <a:lumMod val="75000"/>
                  </a:schemeClr>
                </a:solidFill>
              </a:rPr>
              <a:t>Анонимность не означает отказа от авторства!</a:t>
            </a:r>
          </a:p>
          <a:p>
            <a:pPr lvl="1"/>
            <a:r>
              <a:rPr lang="ru-RU" dirty="0" smtClean="0"/>
              <a:t>(Право </a:t>
            </a:r>
            <a:r>
              <a:rPr lang="ru-RU" b="1" i="1" dirty="0" smtClean="0"/>
              <a:t>на псевдоним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Право </a:t>
            </a:r>
            <a:r>
              <a:rPr lang="ru-RU" u="sng" dirty="0" smtClean="0"/>
              <a:t>журналиста</a:t>
            </a:r>
            <a:r>
              <a:rPr lang="ru-RU" dirty="0" smtClean="0"/>
              <a:t> на </a:t>
            </a:r>
            <a:r>
              <a:rPr lang="ru-RU" b="1" dirty="0" smtClean="0"/>
              <a:t>сохранение анонимности источника информации</a:t>
            </a:r>
          </a:p>
          <a:p>
            <a:r>
              <a:rPr lang="ru-RU" b="1" dirty="0" smtClean="0"/>
              <a:t>Биоэтика</a:t>
            </a:r>
          </a:p>
          <a:p>
            <a:pPr lvl="1"/>
            <a:r>
              <a:rPr lang="ru-RU" dirty="0" smtClean="0"/>
              <a:t>Анонимное лечение алкоголизма, наркомании и т.п.</a:t>
            </a:r>
          </a:p>
          <a:p>
            <a:r>
              <a:rPr lang="ru-RU" dirty="0" smtClean="0"/>
              <a:t>Хозяйственные (</a:t>
            </a:r>
            <a:r>
              <a:rPr lang="ru-RU" b="1" dirty="0" smtClean="0"/>
              <a:t>акционерные</a:t>
            </a:r>
            <a:r>
              <a:rPr lang="ru-RU" dirty="0" smtClean="0"/>
              <a:t>) общества</a:t>
            </a:r>
          </a:p>
          <a:p>
            <a:pPr lvl="1"/>
            <a:r>
              <a:rPr lang="ru-RU" dirty="0" smtClean="0"/>
              <a:t>Безличные (неименные) ценные бумаги</a:t>
            </a:r>
          </a:p>
          <a:p>
            <a:pPr lvl="1"/>
            <a:endParaRPr lang="ru-RU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ru-RU" sz="3000" dirty="0" smtClean="0"/>
              <a:t>Анонимность </a:t>
            </a:r>
            <a:r>
              <a:rPr lang="ru-RU" sz="3000" b="1" u="sng" dirty="0" smtClean="0"/>
              <a:t>разрешается</a:t>
            </a:r>
            <a:r>
              <a:rPr lang="ru-RU" sz="3000" dirty="0" smtClean="0"/>
              <a:t> (подразумевается)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19765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420888"/>
            <a:ext cx="8640960" cy="4176464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 smtClean="0"/>
              <a:t>Этически обусловленные режимы </a:t>
            </a:r>
            <a:r>
              <a:rPr lang="ru-RU" sz="2600" b="1" dirty="0" smtClean="0"/>
              <a:t>конфиденциальности информации </a:t>
            </a:r>
            <a:r>
              <a:rPr lang="ru-RU" sz="2600" dirty="0" smtClean="0"/>
              <a:t>(включая </a:t>
            </a:r>
            <a:r>
              <a:rPr lang="ru-RU" sz="2600" u="sng" dirty="0" smtClean="0"/>
              <a:t>биоэтику</a:t>
            </a:r>
            <a:r>
              <a:rPr lang="ru-RU" sz="2600" dirty="0" smtClean="0"/>
              <a:t>)</a:t>
            </a:r>
          </a:p>
          <a:p>
            <a:pPr lvl="1"/>
            <a:r>
              <a:rPr lang="ru-RU" dirty="0" smtClean="0"/>
              <a:t>Тайна усыновления (удочерения), «суррогатное материнство»</a:t>
            </a:r>
          </a:p>
          <a:p>
            <a:pPr lvl="1"/>
            <a:r>
              <a:rPr lang="ru-RU" dirty="0" smtClean="0"/>
              <a:t>Лечение ВИЧ-инфицированных и пр.</a:t>
            </a:r>
          </a:p>
          <a:p>
            <a:pPr lvl="1"/>
            <a:r>
              <a:rPr lang="ru-RU" dirty="0" smtClean="0"/>
              <a:t>Трансплантация органов</a:t>
            </a:r>
          </a:p>
          <a:p>
            <a:r>
              <a:rPr lang="ru-RU" sz="2600" dirty="0" smtClean="0"/>
              <a:t>Защита</a:t>
            </a:r>
            <a:r>
              <a:rPr lang="ru-RU" sz="2600" b="1" dirty="0" smtClean="0"/>
              <a:t> персональных данных</a:t>
            </a:r>
          </a:p>
          <a:p>
            <a:pPr lvl="1"/>
            <a:r>
              <a:rPr lang="ru-RU" dirty="0" smtClean="0"/>
              <a:t>СМИ (сведения о лицах, совершающих противоправные деяния и пр.)</a:t>
            </a:r>
          </a:p>
          <a:p>
            <a:pPr lvl="1"/>
            <a:r>
              <a:rPr lang="ru-RU" dirty="0" smtClean="0"/>
              <a:t>Обезличивание статистических персональных данных</a:t>
            </a:r>
          </a:p>
          <a:p>
            <a:r>
              <a:rPr lang="ru-RU" sz="2600" b="1" dirty="0" smtClean="0"/>
              <a:t>Голосование </a:t>
            </a:r>
            <a:r>
              <a:rPr lang="ru-RU" sz="2600" dirty="0" smtClean="0"/>
              <a:t>в </a:t>
            </a:r>
            <a:r>
              <a:rPr lang="ru-RU" sz="2600" u="sng" dirty="0" smtClean="0"/>
              <a:t>избирательных</a:t>
            </a:r>
            <a:r>
              <a:rPr lang="ru-RU" sz="2600" dirty="0" smtClean="0"/>
              <a:t> процессах</a:t>
            </a:r>
          </a:p>
          <a:p>
            <a:pPr lvl="1"/>
            <a:r>
              <a:rPr lang="ru-RU" dirty="0" smtClean="0"/>
              <a:t>Недопустимость отождествления заполненных избирательных бюллетеней с конкретными избирателями</a:t>
            </a:r>
          </a:p>
          <a:p>
            <a:pPr lvl="2"/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Не только применительно к выборным органам власти!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Анонимность </a:t>
            </a:r>
            <a:r>
              <a:rPr lang="ru-RU" sz="3600" b="1" u="sng" dirty="0" smtClean="0"/>
              <a:t>предписывается</a:t>
            </a:r>
            <a:endParaRPr lang="ru-RU" sz="3600" b="1" u="sng" dirty="0"/>
          </a:p>
        </p:txBody>
      </p:sp>
    </p:spTree>
    <p:extLst>
      <p:ext uri="{BB962C8B-B14F-4D97-AF65-F5344CB8AC3E}">
        <p14:creationId xmlns:p14="http://schemas.microsoft.com/office/powerpoint/2010/main" val="183542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1601</TotalTime>
  <Words>2516</Words>
  <Application>Microsoft Office PowerPoint</Application>
  <PresentationFormat>On-screen Show (4:3)</PresentationFormat>
  <Paragraphs>228</Paragraphs>
  <Slides>26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Waveform</vt:lpstr>
      <vt:lpstr>Идентификация пользователей    в Сети как фактор безопасности в интернете: правовые проблемы</vt:lpstr>
      <vt:lpstr>Идентификация в Интернете:       фактор безопасности</vt:lpstr>
      <vt:lpstr>Идентификация в Интернете</vt:lpstr>
      <vt:lpstr>Идентификация в Интернете Ключевые вопросы</vt:lpstr>
      <vt:lpstr>Термины и определения</vt:lpstr>
      <vt:lpstr>Анонимность в теории и на практике</vt:lpstr>
      <vt:lpstr>Анонимность относительная и абсолютная</vt:lpstr>
      <vt:lpstr>Анонимность разрешается (подразумевается)</vt:lpstr>
      <vt:lpstr>Анонимность предписывается</vt:lpstr>
      <vt:lpstr>Анонимность запрещается (не допускается)</vt:lpstr>
      <vt:lpstr>Анонимность в интернете (1)</vt:lpstr>
      <vt:lpstr>Анонимность в интернете (2)</vt:lpstr>
      <vt:lpstr>Анонимность в интернете (3)</vt:lpstr>
      <vt:lpstr>Способы идентификации</vt:lpstr>
      <vt:lpstr>Автоматическое отслеживание активности пользователей Интернета</vt:lpstr>
      <vt:lpstr>Комбинированные методы </vt:lpstr>
      <vt:lpstr>Опыт Китая</vt:lpstr>
      <vt:lpstr>Инициативы США: Национальная стратегия идентификации в киберпространстве (2011 г.)</vt:lpstr>
      <vt:lpstr>Неприкосновенность частной жизни</vt:lpstr>
      <vt:lpstr>Ситуация в России:</vt:lpstr>
      <vt:lpstr>Концепция Конвенции об обеспечении международной информационной безопасности (2011 г.)</vt:lpstr>
      <vt:lpstr>Выводы (1)</vt:lpstr>
      <vt:lpstr>Выводы (2)</vt:lpstr>
      <vt:lpstr>Выводы (3)</vt:lpstr>
      <vt:lpstr>Выводы (4)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Mikhail</dc:creator>
  <cp:lastModifiedBy>Yakushev, Michael</cp:lastModifiedBy>
  <cp:revision>52</cp:revision>
  <dcterms:created xsi:type="dcterms:W3CDTF">2011-12-13T06:14:09Z</dcterms:created>
  <dcterms:modified xsi:type="dcterms:W3CDTF">2013-10-16T19:46:39Z</dcterms:modified>
</cp:coreProperties>
</file>